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76" r:id="rId2"/>
    <p:sldId id="331" r:id="rId3"/>
    <p:sldId id="335" r:id="rId4"/>
    <p:sldId id="332" r:id="rId5"/>
    <p:sldId id="333" r:id="rId6"/>
    <p:sldId id="334" r:id="rId7"/>
    <p:sldId id="336" r:id="rId8"/>
    <p:sldId id="304" r:id="rId9"/>
    <p:sldId id="315" r:id="rId10"/>
    <p:sldId id="312" r:id="rId11"/>
    <p:sldId id="337" r:id="rId12"/>
    <p:sldId id="338" r:id="rId13"/>
    <p:sldId id="324" r:id="rId14"/>
    <p:sldId id="326" r:id="rId15"/>
    <p:sldId id="328" r:id="rId16"/>
    <p:sldId id="329" r:id="rId17"/>
    <p:sldId id="311" r:id="rId18"/>
    <p:sldId id="314" r:id="rId19"/>
    <p:sldId id="295" r:id="rId20"/>
    <p:sldId id="330" r:id="rId21"/>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7195"/>
    <a:srgbClr val="4487A6"/>
    <a:srgbClr val="74A0BB"/>
    <a:srgbClr val="F0B030"/>
    <a:srgbClr val="92D050"/>
    <a:srgbClr val="000000"/>
    <a:srgbClr val="505150"/>
    <a:srgbClr val="00577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6798" autoAdjust="0"/>
  </p:normalViewPr>
  <p:slideViewPr>
    <p:cSldViewPr snapToObjects="1">
      <p:cViewPr varScale="1">
        <p:scale>
          <a:sx n="89" d="100"/>
          <a:sy n="89" d="100"/>
        </p:scale>
        <p:origin x="-3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9" d="100"/>
          <a:sy n="69" d="100"/>
        </p:scale>
        <p:origin x="-331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11267" name="Rectangle 3">
            <a:extLst>
              <a:ext uri="{FF2B5EF4-FFF2-40B4-BE49-F238E27FC236}"/>
            </a:extLst>
          </p:cNvPr>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11268" name="Rectangle 4">
            <a:extLst>
              <a:ext uri="{FF2B5EF4-FFF2-40B4-BE49-F238E27FC236}"/>
            </a:extLst>
          </p:cNvPr>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11269" name="Rectangle 5">
            <a:extLst>
              <a:ext uri="{FF2B5EF4-FFF2-40B4-BE49-F238E27FC236}"/>
            </a:extLst>
          </p:cNvPr>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cs typeface="Arial" charset="0"/>
              </a:defRPr>
            </a:lvl1pPr>
          </a:lstStyle>
          <a:p>
            <a:pPr>
              <a:defRPr/>
            </a:pPr>
            <a:fld id="{B3326874-0D39-48D1-BA16-640E6CE48797}"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5123" name="Rectangle 3">
            <a:extLst>
              <a:ext uri="{FF2B5EF4-FFF2-40B4-BE49-F238E27FC236}"/>
            </a:extLst>
          </p:cNvPr>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a:extLst>
              <a:ext uri="{FF2B5EF4-FFF2-40B4-BE49-F238E27FC236}"/>
            </a:extLst>
          </p:cNvPr>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Fuenfte Ebene</a:t>
            </a:r>
          </a:p>
        </p:txBody>
      </p:sp>
      <p:sp>
        <p:nvSpPr>
          <p:cNvPr id="5126" name="Rectangle 6">
            <a:extLst>
              <a:ext uri="{FF2B5EF4-FFF2-40B4-BE49-F238E27FC236}"/>
            </a:extLst>
          </p:cNvPr>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5127" name="Rectangle 7">
            <a:extLst>
              <a:ext uri="{FF2B5EF4-FFF2-40B4-BE49-F238E27FC236}"/>
            </a:extLst>
          </p:cNvPr>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cs typeface="Arial" charset="0"/>
              </a:defRPr>
            </a:lvl1pPr>
          </a:lstStyle>
          <a:p>
            <a:pPr>
              <a:defRPr/>
            </a:pPr>
            <a:fld id="{0AACE6E2-7423-4149-A568-BF382AF55D97}"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p:spPr>
        <p:txBody>
          <a:bodyPr/>
          <a:lstStyle/>
          <a:p>
            <a:endParaRPr lang="de-DE" altLang="de-DE" smtClean="0"/>
          </a:p>
        </p:txBody>
      </p:sp>
      <p:sp>
        <p:nvSpPr>
          <p:cNvPr id="28676" name="Foliennummernplatzhalter 3"/>
          <p:cNvSpPr>
            <a:spLocks noGrp="1"/>
          </p:cNvSpPr>
          <p:nvPr>
            <p:ph type="sldNum" sz="quarter" idx="5"/>
          </p:nvPr>
        </p:nvSpPr>
        <p:spPr>
          <a:noFill/>
          <a:ln>
            <a:miter lim="800000"/>
            <a:headEnd/>
            <a:tailEnd/>
          </a:ln>
        </p:spPr>
        <p:txBody>
          <a:bodyPr/>
          <a:lstStyle/>
          <a:p>
            <a:fld id="{C5EE1C31-04B5-43EC-8009-AC47B78DCD0A}" type="slidenum">
              <a:rPr lang="de-DE" altLang="de-DE"/>
              <a:pPr/>
              <a:t>2</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ChangeArrowheads="1" noTextEdit="1"/>
          </p:cNvSpPr>
          <p:nvPr>
            <p:ph type="sldImg"/>
          </p:nvPr>
        </p:nvSpPr>
        <p:spPr>
          <a:ln/>
        </p:spPr>
      </p:sp>
      <p:sp>
        <p:nvSpPr>
          <p:cNvPr id="37891" name="Notizenplatzhalter 2"/>
          <p:cNvSpPr>
            <a:spLocks noGrp="1" noChangeArrowheads="1"/>
          </p:cNvSpPr>
          <p:nvPr>
            <p:ph type="body" idx="1"/>
          </p:nvPr>
        </p:nvSpPr>
        <p:spPr>
          <a:noFill/>
        </p:spPr>
        <p:txBody>
          <a:bodyPr/>
          <a:lstStyle/>
          <a:p>
            <a:r>
              <a:rPr lang="en-US" altLang="de-DE" smtClean="0"/>
              <a:t>If the humidity rises above a value of 60%, the tenant gets a push-message with a ventilation recommendation.</a:t>
            </a:r>
          </a:p>
          <a:p>
            <a:r>
              <a:rPr lang="en-US" altLang="de-DE" smtClean="0"/>
              <a:t>The tenant's behaviour can therefore be preventively influenced such that he/she has a better indoor climate, saves</a:t>
            </a:r>
          </a:p>
          <a:p>
            <a:r>
              <a:rPr lang="en-US" altLang="de-DE" smtClean="0"/>
              <a:t>heating costs and significantly reduces the risk of mould formation.</a:t>
            </a:r>
          </a:p>
          <a:p>
            <a:endParaRPr lang="en-US" altLang="de-DE" smtClean="0"/>
          </a:p>
          <a:p>
            <a:r>
              <a:rPr lang="en-US" altLang="de-DE" smtClean="0"/>
              <a:t>Planned for the future:</a:t>
            </a:r>
          </a:p>
          <a:p>
            <a:r>
              <a:rPr lang="en-US" altLang="de-DE" smtClean="0"/>
              <a:t>The landlord receives a dashboard, which allows him/her to monitor an overview of the conditions in the properties. In</a:t>
            </a:r>
          </a:p>
          <a:p>
            <a:r>
              <a:rPr lang="en-US" altLang="de-DE" smtClean="0"/>
              <a:t>the run-up, reasonable limits can be agreed with the landlord.</a:t>
            </a:r>
            <a:endParaRPr lang="de-DE" altLang="de-DE" smtClean="0"/>
          </a:p>
        </p:txBody>
      </p:sp>
      <p:sp>
        <p:nvSpPr>
          <p:cNvPr id="37892" name="Foliennummernplatzhalter 3"/>
          <p:cNvSpPr>
            <a:spLocks noGrp="1" noChangeArrowheads="1"/>
          </p:cNvSpPr>
          <p:nvPr>
            <p:ph type="sldNum" sz="quarter" idx="5"/>
          </p:nvPr>
        </p:nvSpPr>
        <p:spPr>
          <a:noFill/>
          <a:ln>
            <a:miter lim="800000"/>
            <a:headEnd/>
            <a:tailEnd/>
          </a:ln>
        </p:spPr>
        <p:txBody>
          <a:bodyPr/>
          <a:lstStyle/>
          <a:p>
            <a:fld id="{B417F770-781D-4634-919D-8A96E58872B4}" type="slidenum">
              <a:rPr lang="de-DE" altLang="en-US"/>
              <a:pPr/>
              <a:t>11</a:t>
            </a:fld>
            <a:endParaRPr lang="de-D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p:spPr>
        <p:txBody>
          <a:bodyPr/>
          <a:lstStyle/>
          <a:p>
            <a:endParaRPr lang="de-DE" altLang="de-DE" smtClean="0"/>
          </a:p>
        </p:txBody>
      </p:sp>
      <p:sp>
        <p:nvSpPr>
          <p:cNvPr id="38916" name="Foliennummernplatzhalter 3"/>
          <p:cNvSpPr>
            <a:spLocks noGrp="1"/>
          </p:cNvSpPr>
          <p:nvPr>
            <p:ph type="sldNum" sz="quarter" idx="5"/>
          </p:nvPr>
        </p:nvSpPr>
        <p:spPr>
          <a:noFill/>
          <a:ln>
            <a:miter lim="800000"/>
            <a:headEnd/>
            <a:tailEnd/>
          </a:ln>
        </p:spPr>
        <p:txBody>
          <a:bodyPr/>
          <a:lstStyle/>
          <a:p>
            <a:fld id="{41C134F1-9FE9-4934-8734-8509421DCAF0}" type="slidenum">
              <a:rPr lang="de-DE" altLang="de-DE"/>
              <a:pPr/>
              <a:t>12</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ChangeArrowheads="1" noTextEdit="1"/>
          </p:cNvSpPr>
          <p:nvPr>
            <p:ph type="sldImg"/>
          </p:nvPr>
        </p:nvSpPr>
        <p:spPr>
          <a:ln/>
        </p:spPr>
      </p:sp>
      <p:sp>
        <p:nvSpPr>
          <p:cNvPr id="39939" name="Notizenplatzhalter 2"/>
          <p:cNvSpPr>
            <a:spLocks noGrp="1" noChangeArrowheads="1"/>
          </p:cNvSpPr>
          <p:nvPr>
            <p:ph type="body" idx="1"/>
          </p:nvPr>
        </p:nvSpPr>
        <p:spPr>
          <a:noFill/>
        </p:spPr>
        <p:txBody>
          <a:bodyPr/>
          <a:lstStyle/>
          <a:p>
            <a:endParaRPr lang="de-DE" altLang="de-DE" smtClean="0"/>
          </a:p>
        </p:txBody>
      </p:sp>
      <p:sp>
        <p:nvSpPr>
          <p:cNvPr id="39940" name="Foliennummernplatzhalter 3"/>
          <p:cNvSpPr>
            <a:spLocks noGrp="1" noChangeArrowheads="1"/>
          </p:cNvSpPr>
          <p:nvPr>
            <p:ph type="sldNum" sz="quarter" idx="5"/>
          </p:nvPr>
        </p:nvSpPr>
        <p:spPr>
          <a:noFill/>
          <a:ln>
            <a:miter lim="800000"/>
            <a:headEnd/>
            <a:tailEnd/>
          </a:ln>
        </p:spPr>
        <p:txBody>
          <a:bodyPr/>
          <a:lstStyle/>
          <a:p>
            <a:fld id="{BF6CFD7F-AF47-4E05-9A4B-ED0A7F1DB0F0}" type="slidenum">
              <a:rPr lang="de-DE" altLang="en-US"/>
              <a:pPr/>
              <a:t>13</a:t>
            </a:fld>
            <a:endParaRPr lang="de-DE"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ChangeArrowheads="1" noTextEdit="1"/>
          </p:cNvSpPr>
          <p:nvPr>
            <p:ph type="sldImg"/>
          </p:nvPr>
        </p:nvSpPr>
        <p:spPr>
          <a:ln/>
        </p:spPr>
      </p:sp>
      <p:sp>
        <p:nvSpPr>
          <p:cNvPr id="40963" name="Notizenplatzhalter 2"/>
          <p:cNvSpPr>
            <a:spLocks noGrp="1" noChangeArrowheads="1"/>
          </p:cNvSpPr>
          <p:nvPr>
            <p:ph type="body" idx="1"/>
          </p:nvPr>
        </p:nvSpPr>
        <p:spPr>
          <a:noFill/>
        </p:spPr>
        <p:txBody>
          <a:bodyPr/>
          <a:lstStyle/>
          <a:p>
            <a:endParaRPr lang="de-DE" altLang="de-DE" smtClean="0"/>
          </a:p>
        </p:txBody>
      </p:sp>
      <p:sp>
        <p:nvSpPr>
          <p:cNvPr id="40964" name="Foliennummernplatzhalter 3"/>
          <p:cNvSpPr>
            <a:spLocks noGrp="1" noChangeArrowheads="1"/>
          </p:cNvSpPr>
          <p:nvPr>
            <p:ph type="sldNum" sz="quarter" idx="5"/>
          </p:nvPr>
        </p:nvSpPr>
        <p:spPr>
          <a:noFill/>
          <a:ln>
            <a:miter lim="800000"/>
            <a:headEnd/>
            <a:tailEnd/>
          </a:ln>
        </p:spPr>
        <p:txBody>
          <a:bodyPr/>
          <a:lstStyle/>
          <a:p>
            <a:fld id="{3312B920-D5F5-4D2A-8249-CE4E9C6D21FA}" type="slidenum">
              <a:rPr lang="de-DE" altLang="en-US"/>
              <a:pPr/>
              <a:t>14</a:t>
            </a:fld>
            <a:endParaRPr lang="de-D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ChangeArrowheads="1" noTextEdit="1"/>
          </p:cNvSpPr>
          <p:nvPr>
            <p:ph type="sldImg"/>
          </p:nvPr>
        </p:nvSpPr>
        <p:spPr>
          <a:ln/>
        </p:spPr>
      </p:sp>
      <p:sp>
        <p:nvSpPr>
          <p:cNvPr id="41987" name="Notizenplatzhalter 2"/>
          <p:cNvSpPr>
            <a:spLocks noGrp="1" noChangeArrowheads="1"/>
          </p:cNvSpPr>
          <p:nvPr>
            <p:ph type="body" idx="1"/>
          </p:nvPr>
        </p:nvSpPr>
        <p:spPr>
          <a:noFill/>
        </p:spPr>
        <p:txBody>
          <a:bodyPr/>
          <a:lstStyle/>
          <a:p>
            <a:endParaRPr lang="de-DE" altLang="de-DE" smtClean="0"/>
          </a:p>
        </p:txBody>
      </p:sp>
      <p:sp>
        <p:nvSpPr>
          <p:cNvPr id="41988" name="Foliennummernplatzhalter 3"/>
          <p:cNvSpPr>
            <a:spLocks noGrp="1" noChangeArrowheads="1"/>
          </p:cNvSpPr>
          <p:nvPr>
            <p:ph type="sldNum" sz="quarter" idx="5"/>
          </p:nvPr>
        </p:nvSpPr>
        <p:spPr>
          <a:noFill/>
          <a:ln>
            <a:miter lim="800000"/>
            <a:headEnd/>
            <a:tailEnd/>
          </a:ln>
        </p:spPr>
        <p:txBody>
          <a:bodyPr/>
          <a:lstStyle/>
          <a:p>
            <a:fld id="{04483B65-1125-4D78-888C-B1930FBBBC69}" type="slidenum">
              <a:rPr lang="de-DE" altLang="en-US"/>
              <a:pPr/>
              <a:t>15</a:t>
            </a:fld>
            <a:endParaRPr lang="de-DE"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ChangeArrowheads="1" noTextEdit="1"/>
          </p:cNvSpPr>
          <p:nvPr>
            <p:ph type="sldImg"/>
          </p:nvPr>
        </p:nvSpPr>
        <p:spPr>
          <a:ln/>
        </p:spPr>
      </p:sp>
      <p:sp>
        <p:nvSpPr>
          <p:cNvPr id="43011" name="Notizenplatzhalter 2"/>
          <p:cNvSpPr>
            <a:spLocks noGrp="1" noChangeArrowheads="1"/>
          </p:cNvSpPr>
          <p:nvPr>
            <p:ph type="body" idx="1"/>
          </p:nvPr>
        </p:nvSpPr>
        <p:spPr>
          <a:noFill/>
        </p:spPr>
        <p:txBody>
          <a:bodyPr/>
          <a:lstStyle/>
          <a:p>
            <a:endParaRPr lang="de-DE" altLang="de-DE" smtClean="0"/>
          </a:p>
        </p:txBody>
      </p:sp>
      <p:sp>
        <p:nvSpPr>
          <p:cNvPr id="43012" name="Foliennummernplatzhalter 3"/>
          <p:cNvSpPr>
            <a:spLocks noGrp="1" noChangeArrowheads="1"/>
          </p:cNvSpPr>
          <p:nvPr>
            <p:ph type="sldNum" sz="quarter" idx="5"/>
          </p:nvPr>
        </p:nvSpPr>
        <p:spPr>
          <a:noFill/>
          <a:ln>
            <a:miter lim="800000"/>
            <a:headEnd/>
            <a:tailEnd/>
          </a:ln>
        </p:spPr>
        <p:txBody>
          <a:bodyPr/>
          <a:lstStyle/>
          <a:p>
            <a:fld id="{A0CF2C9C-F5E2-42D4-AD6E-D7C80A10A72B}" type="slidenum">
              <a:rPr lang="de-DE" altLang="en-US"/>
              <a:pPr/>
              <a:t>16</a:t>
            </a:fld>
            <a:endParaRPr lang="de-D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ChangeArrowheads="1" noTextEdit="1"/>
          </p:cNvSpPr>
          <p:nvPr>
            <p:ph type="sldImg"/>
          </p:nvPr>
        </p:nvSpPr>
        <p:spPr>
          <a:ln/>
        </p:spPr>
      </p:sp>
      <p:sp>
        <p:nvSpPr>
          <p:cNvPr id="44035" name="Notizenplatzhalter 2"/>
          <p:cNvSpPr>
            <a:spLocks noGrp="1" noChangeArrowheads="1"/>
          </p:cNvSpPr>
          <p:nvPr>
            <p:ph type="body" idx="1"/>
          </p:nvPr>
        </p:nvSpPr>
        <p:spPr>
          <a:noFill/>
        </p:spPr>
        <p:txBody>
          <a:bodyPr/>
          <a:lstStyle/>
          <a:p>
            <a:r>
              <a:rPr lang="de-DE" altLang="de-DE" smtClean="0"/>
              <a:t>We have commissioned a visualization which illustrate the flow of energy</a:t>
            </a:r>
            <a:br>
              <a:rPr lang="de-DE" altLang="de-DE" smtClean="0"/>
            </a:br>
            <a:r>
              <a:rPr lang="de-DE" altLang="de-DE" smtClean="0"/>
              <a:t/>
            </a:r>
            <a:br>
              <a:rPr lang="de-DE" altLang="de-DE" smtClean="0"/>
            </a:br>
            <a:r>
              <a:rPr lang="en-US" altLang="de-DE" b="1" smtClean="0"/>
              <a:t>The values displayed have nothing to do with our settlement. This is only a draft at the moment. we are still in coordination</a:t>
            </a:r>
            <a:endParaRPr lang="de-DE" altLang="de-DE" b="1" smtClean="0"/>
          </a:p>
        </p:txBody>
      </p:sp>
      <p:sp>
        <p:nvSpPr>
          <p:cNvPr id="44036" name="Foliennummernplatzhalter 3"/>
          <p:cNvSpPr>
            <a:spLocks noGrp="1" noChangeArrowheads="1"/>
          </p:cNvSpPr>
          <p:nvPr>
            <p:ph type="sldNum" sz="quarter" idx="5"/>
          </p:nvPr>
        </p:nvSpPr>
        <p:spPr>
          <a:noFill/>
          <a:ln>
            <a:miter lim="800000"/>
            <a:headEnd/>
            <a:tailEnd/>
          </a:ln>
        </p:spPr>
        <p:txBody>
          <a:bodyPr/>
          <a:lstStyle/>
          <a:p>
            <a:fld id="{FD531D24-8F7E-459C-94E0-31E77F9E7280}" type="slidenum">
              <a:rPr lang="de-DE" altLang="en-US"/>
              <a:pPr/>
              <a:t>17</a:t>
            </a:fld>
            <a:endParaRPr lang="de-D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ChangeArrowheads="1" noTextEdit="1"/>
          </p:cNvSpPr>
          <p:nvPr>
            <p:ph type="sldImg"/>
          </p:nvPr>
        </p:nvSpPr>
        <p:spPr>
          <a:ln/>
        </p:spPr>
      </p:sp>
      <p:sp>
        <p:nvSpPr>
          <p:cNvPr id="45059" name="Notizenplatzhalter 2"/>
          <p:cNvSpPr>
            <a:spLocks noGrp="1" noChangeArrowheads="1"/>
          </p:cNvSpPr>
          <p:nvPr>
            <p:ph type="body" idx="1"/>
          </p:nvPr>
        </p:nvSpPr>
        <p:spPr>
          <a:noFill/>
        </p:spPr>
        <p:txBody>
          <a:bodyPr/>
          <a:lstStyle/>
          <a:p>
            <a:r>
              <a:rPr lang="en-US" altLang="de-DE" smtClean="0"/>
              <a:t>you can get a detailed view of the producers and consumers. Information such as energy mix are displayed as well as performance and condition. </a:t>
            </a:r>
            <a:br>
              <a:rPr lang="en-US" altLang="de-DE" smtClean="0"/>
            </a:br>
            <a:r>
              <a:rPr lang="en-US" altLang="de-DE" smtClean="0"/>
              <a:t>Its also possible to get these information in an analysis report. </a:t>
            </a:r>
          </a:p>
          <a:p>
            <a:endParaRPr lang="en-US" altLang="de-DE" smtClean="0"/>
          </a:p>
          <a:p>
            <a:r>
              <a:rPr lang="en-US" altLang="de-DE" b="1" smtClean="0"/>
              <a:t>The values displayed have nothing to do with our settlement. This is only a draft at the moment. we are still in coordination</a:t>
            </a:r>
            <a:endParaRPr lang="de-DE" altLang="de-DE" b="1" smtClean="0"/>
          </a:p>
        </p:txBody>
      </p:sp>
      <p:sp>
        <p:nvSpPr>
          <p:cNvPr id="45060" name="Foliennummernplatzhalter 3"/>
          <p:cNvSpPr>
            <a:spLocks noGrp="1" noChangeArrowheads="1"/>
          </p:cNvSpPr>
          <p:nvPr>
            <p:ph type="sldNum" sz="quarter" idx="5"/>
          </p:nvPr>
        </p:nvSpPr>
        <p:spPr>
          <a:noFill/>
          <a:ln>
            <a:miter lim="800000"/>
            <a:headEnd/>
            <a:tailEnd/>
          </a:ln>
        </p:spPr>
        <p:txBody>
          <a:bodyPr/>
          <a:lstStyle/>
          <a:p>
            <a:fld id="{4D340CAC-B681-4BB4-B4C8-5CC0B07777BE}" type="slidenum">
              <a:rPr lang="de-DE" altLang="en-US"/>
              <a:pPr/>
              <a:t>18</a:t>
            </a:fld>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p:spPr>
        <p:txBody>
          <a:bodyPr/>
          <a:lstStyle/>
          <a:p>
            <a:endParaRPr lang="de-DE" altLang="de-DE" smtClean="0"/>
          </a:p>
        </p:txBody>
      </p:sp>
      <p:sp>
        <p:nvSpPr>
          <p:cNvPr id="29700" name="Foliennummernplatzhalter 3"/>
          <p:cNvSpPr>
            <a:spLocks noGrp="1"/>
          </p:cNvSpPr>
          <p:nvPr>
            <p:ph type="sldNum" sz="quarter" idx="5"/>
          </p:nvPr>
        </p:nvSpPr>
        <p:spPr>
          <a:noFill/>
          <a:ln>
            <a:miter lim="800000"/>
            <a:headEnd/>
            <a:tailEnd/>
          </a:ln>
        </p:spPr>
        <p:txBody>
          <a:bodyPr/>
          <a:lstStyle/>
          <a:p>
            <a:fld id="{308C8C1C-F7F3-4D92-9871-0F31BF5C7346}" type="slidenum">
              <a:rPr lang="de-DE" altLang="de-DE"/>
              <a:pPr/>
              <a:t>3</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p:spPr>
        <p:txBody>
          <a:bodyPr/>
          <a:lstStyle/>
          <a:p>
            <a:endParaRPr lang="de-DE" altLang="de-DE" smtClean="0"/>
          </a:p>
        </p:txBody>
      </p:sp>
      <p:sp>
        <p:nvSpPr>
          <p:cNvPr id="30724" name="Foliennummernplatzhalter 3"/>
          <p:cNvSpPr>
            <a:spLocks noGrp="1"/>
          </p:cNvSpPr>
          <p:nvPr>
            <p:ph type="sldNum" sz="quarter" idx="5"/>
          </p:nvPr>
        </p:nvSpPr>
        <p:spPr>
          <a:noFill/>
          <a:ln>
            <a:miter lim="800000"/>
            <a:headEnd/>
            <a:tailEnd/>
          </a:ln>
        </p:spPr>
        <p:txBody>
          <a:bodyPr/>
          <a:lstStyle/>
          <a:p>
            <a:fld id="{D9EDD7AA-74F9-441E-930D-2DC3B63160DA}" type="slidenum">
              <a:rPr lang="de-DE" altLang="de-DE"/>
              <a:pPr/>
              <a:t>4</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p:spPr>
        <p:txBody>
          <a:bodyPr/>
          <a:lstStyle/>
          <a:p>
            <a:endParaRPr lang="de-DE" altLang="de-DE" smtClean="0"/>
          </a:p>
        </p:txBody>
      </p:sp>
      <p:sp>
        <p:nvSpPr>
          <p:cNvPr id="31748" name="Foliennummernplatzhalter 3"/>
          <p:cNvSpPr>
            <a:spLocks noGrp="1"/>
          </p:cNvSpPr>
          <p:nvPr>
            <p:ph type="sldNum" sz="quarter" idx="5"/>
          </p:nvPr>
        </p:nvSpPr>
        <p:spPr>
          <a:noFill/>
          <a:ln>
            <a:miter lim="800000"/>
            <a:headEnd/>
            <a:tailEnd/>
          </a:ln>
        </p:spPr>
        <p:txBody>
          <a:bodyPr/>
          <a:lstStyle/>
          <a:p>
            <a:fld id="{6814ABDA-EE9A-4B25-B876-92CB7F813842}" type="slidenum">
              <a:rPr lang="de-DE" altLang="de-DE"/>
              <a:pPr/>
              <a:t>5</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p:spPr>
        <p:txBody>
          <a:bodyPr/>
          <a:lstStyle/>
          <a:p>
            <a:endParaRPr lang="de-DE" altLang="de-DE" smtClean="0"/>
          </a:p>
        </p:txBody>
      </p:sp>
      <p:sp>
        <p:nvSpPr>
          <p:cNvPr id="32772" name="Foliennummernplatzhalter 3"/>
          <p:cNvSpPr>
            <a:spLocks noGrp="1"/>
          </p:cNvSpPr>
          <p:nvPr>
            <p:ph type="sldNum" sz="quarter" idx="5"/>
          </p:nvPr>
        </p:nvSpPr>
        <p:spPr>
          <a:noFill/>
          <a:ln>
            <a:miter lim="800000"/>
            <a:headEnd/>
            <a:tailEnd/>
          </a:ln>
        </p:spPr>
        <p:txBody>
          <a:bodyPr/>
          <a:lstStyle/>
          <a:p>
            <a:fld id="{5F1110AE-E569-4EE6-ABE5-385EE987DA12}" type="slidenum">
              <a:rPr lang="de-DE" altLang="de-DE"/>
              <a:pPr/>
              <a:t>6</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p:spPr>
        <p:txBody>
          <a:bodyPr/>
          <a:lstStyle/>
          <a:p>
            <a:endParaRPr lang="de-DE" altLang="de-DE" smtClean="0"/>
          </a:p>
        </p:txBody>
      </p:sp>
      <p:sp>
        <p:nvSpPr>
          <p:cNvPr id="33796" name="Foliennummernplatzhalter 3"/>
          <p:cNvSpPr>
            <a:spLocks noGrp="1"/>
          </p:cNvSpPr>
          <p:nvPr>
            <p:ph type="sldNum" sz="quarter" idx="5"/>
          </p:nvPr>
        </p:nvSpPr>
        <p:spPr>
          <a:noFill/>
          <a:ln>
            <a:miter lim="800000"/>
            <a:headEnd/>
            <a:tailEnd/>
          </a:ln>
        </p:spPr>
        <p:txBody>
          <a:bodyPr/>
          <a:lstStyle/>
          <a:p>
            <a:fld id="{15D4F3C5-8CF8-4866-A37D-D9500AED76E4}" type="slidenum">
              <a:rPr lang="de-DE" altLang="de-DE"/>
              <a:pPr/>
              <a:t>7</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ChangeArrowheads="1" noTextEdit="1"/>
          </p:cNvSpPr>
          <p:nvPr>
            <p:ph type="sldImg"/>
          </p:nvPr>
        </p:nvSpPr>
        <p:spPr>
          <a:ln/>
        </p:spPr>
      </p:sp>
      <p:sp>
        <p:nvSpPr>
          <p:cNvPr id="34819" name="Notizenplatzhalter 2"/>
          <p:cNvSpPr>
            <a:spLocks noGrp="1" noChangeArrowheads="1"/>
          </p:cNvSpPr>
          <p:nvPr>
            <p:ph type="body" idx="1"/>
          </p:nvPr>
        </p:nvSpPr>
        <p:spPr>
          <a:noFill/>
        </p:spPr>
        <p:txBody>
          <a:bodyPr/>
          <a:lstStyle/>
          <a:p>
            <a:r>
              <a:rPr lang="en-US" altLang="de-DE" smtClean="0"/>
              <a:t>We were surprised at the low number of participants.</a:t>
            </a:r>
            <a:br>
              <a:rPr lang="en-US" altLang="de-DE" smtClean="0"/>
            </a:br>
            <a:r>
              <a:rPr lang="en-US" altLang="de-DE" smtClean="0"/>
              <a:t>The whole offer has, inclusive of installation, a value of about 1000 €. </a:t>
            </a:r>
          </a:p>
          <a:p>
            <a:r>
              <a:rPr lang="en-US" altLang="de-DE" smtClean="0"/>
              <a:t>The systems will become the property of the tenants upon completion of the study.</a:t>
            </a:r>
            <a:br>
              <a:rPr lang="en-US" altLang="de-DE" smtClean="0"/>
            </a:br>
            <a:r>
              <a:rPr lang="en-US" altLang="de-DE" smtClean="0"/>
              <a:t>We contacted all tenants , our customers (about 80 %) even in person, and informed these about our offer and invited them to our information events.</a:t>
            </a:r>
          </a:p>
        </p:txBody>
      </p:sp>
      <p:sp>
        <p:nvSpPr>
          <p:cNvPr id="34820" name="Foliennummernplatzhalter 3"/>
          <p:cNvSpPr>
            <a:spLocks noGrp="1" noChangeArrowheads="1"/>
          </p:cNvSpPr>
          <p:nvPr>
            <p:ph type="sldNum" sz="quarter" idx="5"/>
          </p:nvPr>
        </p:nvSpPr>
        <p:spPr>
          <a:noFill/>
          <a:ln>
            <a:miter lim="800000"/>
            <a:headEnd/>
            <a:tailEnd/>
          </a:ln>
        </p:spPr>
        <p:txBody>
          <a:bodyPr/>
          <a:lstStyle/>
          <a:p>
            <a:fld id="{F895E2CD-CEB4-442C-83A2-B28398B9AA2B}" type="slidenum">
              <a:rPr lang="de-DE" altLang="en-US"/>
              <a:pPr/>
              <a:t>8</a:t>
            </a:fld>
            <a:endParaRPr lang="de-D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ChangeArrowheads="1" noTextEdit="1"/>
          </p:cNvSpPr>
          <p:nvPr>
            <p:ph type="sldImg"/>
          </p:nvPr>
        </p:nvSpPr>
        <p:spPr>
          <a:ln/>
        </p:spPr>
      </p:sp>
      <p:sp>
        <p:nvSpPr>
          <p:cNvPr id="35843" name="Notizenplatzhalter 2"/>
          <p:cNvSpPr>
            <a:spLocks noGrp="1" noChangeArrowheads="1"/>
          </p:cNvSpPr>
          <p:nvPr>
            <p:ph type="body" idx="1"/>
          </p:nvPr>
        </p:nvSpPr>
        <p:spPr>
          <a:noFill/>
        </p:spPr>
        <p:txBody>
          <a:bodyPr/>
          <a:lstStyle/>
          <a:p>
            <a:r>
              <a:rPr lang="de-DE" altLang="de-DE" smtClean="0"/>
              <a:t>Z-Wave is the radio protocol through which all devices can communicate with each other</a:t>
            </a:r>
          </a:p>
        </p:txBody>
      </p:sp>
      <p:sp>
        <p:nvSpPr>
          <p:cNvPr id="35844" name="Foliennummernplatzhalter 3"/>
          <p:cNvSpPr>
            <a:spLocks noGrp="1" noChangeArrowheads="1"/>
          </p:cNvSpPr>
          <p:nvPr>
            <p:ph type="sldNum" sz="quarter" idx="5"/>
          </p:nvPr>
        </p:nvSpPr>
        <p:spPr>
          <a:noFill/>
          <a:ln>
            <a:miter lim="800000"/>
            <a:headEnd/>
            <a:tailEnd/>
          </a:ln>
        </p:spPr>
        <p:txBody>
          <a:bodyPr/>
          <a:lstStyle/>
          <a:p>
            <a:fld id="{199A2695-70C6-4B53-9E7B-478D7CFE05F5}" type="slidenum">
              <a:rPr lang="de-DE" altLang="en-US"/>
              <a:pPr/>
              <a:t>9</a:t>
            </a:fld>
            <a:endParaRPr lang="de-D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ChangeArrowheads="1" noTextEdit="1"/>
          </p:cNvSpPr>
          <p:nvPr>
            <p:ph type="sldImg"/>
          </p:nvPr>
        </p:nvSpPr>
        <p:spPr>
          <a:ln/>
        </p:spPr>
      </p:sp>
      <p:sp>
        <p:nvSpPr>
          <p:cNvPr id="36867" name="Notizenplatzhalter 2"/>
          <p:cNvSpPr>
            <a:spLocks noGrp="1" noChangeArrowheads="1"/>
          </p:cNvSpPr>
          <p:nvPr>
            <p:ph type="body" idx="1"/>
          </p:nvPr>
        </p:nvSpPr>
        <p:spPr>
          <a:noFill/>
        </p:spPr>
        <p:txBody>
          <a:bodyPr/>
          <a:lstStyle/>
          <a:p>
            <a:r>
              <a:rPr lang="en-US" altLang="de-DE" smtClean="0"/>
              <a:t>If the humidity rises above a value of 60%, the tenant gets a push-message with a ventilation recommendation.</a:t>
            </a:r>
          </a:p>
          <a:p>
            <a:r>
              <a:rPr lang="en-US" altLang="de-DE" smtClean="0"/>
              <a:t>The tenant's behaviour can therefore be preventively influenced such that he/she has a better indoor climate, saves</a:t>
            </a:r>
          </a:p>
          <a:p>
            <a:r>
              <a:rPr lang="en-US" altLang="de-DE" smtClean="0"/>
              <a:t>heating costs and significantly reduces the risk of mould formation.</a:t>
            </a:r>
          </a:p>
          <a:p>
            <a:endParaRPr lang="en-US" altLang="de-DE" smtClean="0"/>
          </a:p>
          <a:p>
            <a:r>
              <a:rPr lang="en-US" altLang="de-DE" smtClean="0"/>
              <a:t>Planned for the future:</a:t>
            </a:r>
          </a:p>
          <a:p>
            <a:r>
              <a:rPr lang="en-US" altLang="de-DE" smtClean="0"/>
              <a:t>The landlord receives a dashboard, which allows him/her to monitor an overview of the conditions in the properties. In</a:t>
            </a:r>
          </a:p>
          <a:p>
            <a:r>
              <a:rPr lang="en-US" altLang="de-DE" smtClean="0"/>
              <a:t>the run-up, reasonable limits can be agreed with the landlord.</a:t>
            </a:r>
            <a:endParaRPr lang="de-DE" altLang="de-DE" smtClean="0"/>
          </a:p>
        </p:txBody>
      </p:sp>
      <p:sp>
        <p:nvSpPr>
          <p:cNvPr id="36868" name="Foliennummernplatzhalter 3"/>
          <p:cNvSpPr>
            <a:spLocks noGrp="1" noChangeArrowheads="1"/>
          </p:cNvSpPr>
          <p:nvPr>
            <p:ph type="sldNum" sz="quarter" idx="5"/>
          </p:nvPr>
        </p:nvSpPr>
        <p:spPr>
          <a:noFill/>
          <a:ln>
            <a:miter lim="800000"/>
            <a:headEnd/>
            <a:tailEnd/>
          </a:ln>
        </p:spPr>
        <p:txBody>
          <a:bodyPr/>
          <a:lstStyle/>
          <a:p>
            <a:fld id="{8B0B501D-BBB1-4361-8D6A-C7642D3AC596}" type="slidenum">
              <a:rPr lang="de-DE" altLang="en-US"/>
              <a:pPr/>
              <a:t>10</a:t>
            </a:fld>
            <a:endParaRPr lang="de-DE"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estplatte/Grafische%20Arbeiten/arbeit/2015/ICLEI/Grow%20Smarter%20&#8211;%20Daten%20fu&#776;r%20Tom/&#8226;%20fu&#776;r%20PPT/Grow-Smarter_PPT_background2.jp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grow-smarter.eu"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grow-smarter.e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estplatte/Grafische%20Arbeiten/arbeit/2015/ICLEI/A&#776;nderung_19-5-15%20/email128-blue.jp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Festplatte/Grafische%20Arbeiten/arbeit/2015/ICLEI/A&#776;nderung_19-5-15%20/email128-blue.jp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p:spTree>
      <p:nvGrpSpPr>
        <p:cNvPr id="1" name=""/>
        <p:cNvGrpSpPr/>
        <p:nvPr/>
      </p:nvGrpSpPr>
      <p:grpSpPr>
        <a:xfrm>
          <a:off x="0" y="0"/>
          <a:ext cx="0" cy="0"/>
          <a:chOff x="0" y="0"/>
          <a:chExt cx="0" cy="0"/>
        </a:xfrm>
      </p:grpSpPr>
      <p:pic>
        <p:nvPicPr>
          <p:cNvPr id="7" name="INNOCAT_Background_PPT_NEU.gif" descr="/Festplatte/Grafische Arbeiten/arbeit/2015/ICLEI/Grow Smarter – Daten für Tom/• für PPT/Grow-Smarter_PPT_background2.jpg"/>
          <p:cNvPicPr>
            <a:picLocks/>
          </p:cNvPicPr>
          <p:nvPr userDrawn="1"/>
        </p:nvPicPr>
        <p:blipFill>
          <a:blip r:embed="rId2" r:link="rId3" cstate="print"/>
          <a:srcRect/>
          <a:stretch>
            <a:fillRect/>
          </a:stretch>
        </p:blipFill>
        <p:spPr bwMode="auto">
          <a:xfrm>
            <a:off x="-4763" y="0"/>
            <a:ext cx="9148763" cy="6884988"/>
          </a:xfrm>
          <a:prstGeom prst="rect">
            <a:avLst/>
          </a:prstGeom>
          <a:noFill/>
          <a:ln w="9525">
            <a:noFill/>
            <a:miter lim="800000"/>
            <a:headEnd/>
            <a:tailEnd/>
          </a:ln>
        </p:spPr>
      </p:pic>
      <p:sp>
        <p:nvSpPr>
          <p:cNvPr id="8" name="TextBox 7">
            <a:hlinkClick r:id="rId4"/>
            <a:extLst>
              <a:ext uri="{FF2B5EF4-FFF2-40B4-BE49-F238E27FC236}"/>
            </a:extLst>
          </p:cNvPr>
          <p:cNvSpPr txBox="1">
            <a:spLocks noChangeArrowheads="1"/>
          </p:cNvSpPr>
          <p:nvPr userDrawn="1"/>
        </p:nvSpPr>
        <p:spPr bwMode="auto">
          <a:xfrm>
            <a:off x="250825" y="6453188"/>
            <a:ext cx="2017713" cy="26193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e-DE" sz="1100" dirty="0">
                <a:latin typeface="Lucida Sans" charset="0"/>
                <a:hlinkClick r:id="rId4"/>
              </a:rPr>
              <a:t>www.grow-smarter.eu</a:t>
            </a:r>
            <a:endParaRPr lang="de-DE" sz="1100" dirty="0">
              <a:latin typeface="Lucida Sans" charset="0"/>
            </a:endParaRPr>
          </a:p>
        </p:txBody>
      </p:sp>
      <p:sp>
        <p:nvSpPr>
          <p:cNvPr id="9" name="Rectangle 8">
            <a:extLst>
              <a:ext uri="{FF2B5EF4-FFF2-40B4-BE49-F238E27FC236}"/>
            </a:extLst>
          </p:cNvPr>
          <p:cNvSpPr/>
          <p:nvPr userDrawn="1"/>
        </p:nvSpPr>
        <p:spPr>
          <a:xfrm>
            <a:off x="0" y="1588"/>
            <a:ext cx="9144000" cy="11953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11" name="Picture 5" descr="I:\A-Sustainable Economy and Procurement\Projects\GrowSmarter - 23108\Work packages\WP8 - Dissemination\02 Visual identity\01 Logo\LOGO_final\Grow-Smarter_logo_CMYK_300dpi.tif"/>
          <p:cNvPicPr>
            <a:picLocks noChangeAspect="1" noChangeArrowheads="1"/>
          </p:cNvPicPr>
          <p:nvPr userDrawn="1"/>
        </p:nvPicPr>
        <p:blipFill>
          <a:blip r:embed="rId5" cstate="print"/>
          <a:srcRect/>
          <a:stretch>
            <a:fillRect/>
          </a:stretch>
        </p:blipFill>
        <p:spPr bwMode="auto">
          <a:xfrm>
            <a:off x="250825" y="149225"/>
            <a:ext cx="3741738" cy="831850"/>
          </a:xfrm>
          <a:prstGeom prst="rect">
            <a:avLst/>
          </a:prstGeom>
          <a:noFill/>
          <a:ln w="9525">
            <a:noFill/>
            <a:miter lim="800000"/>
            <a:headEnd/>
            <a:tailEnd/>
          </a:ln>
        </p:spPr>
      </p:pic>
      <p:sp>
        <p:nvSpPr>
          <p:cNvPr id="12" name="TextBox 7"/>
          <p:cNvSpPr txBox="1">
            <a:spLocks noChangeArrowheads="1"/>
          </p:cNvSpPr>
          <p:nvPr userDrawn="1"/>
        </p:nvSpPr>
        <p:spPr bwMode="auto">
          <a:xfrm>
            <a:off x="1979613" y="6499225"/>
            <a:ext cx="39608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de-DE" altLang="de-DE" sz="800" dirty="0" smtClean="0">
                <a:latin typeface="Lucida Sans" pitchFamily="34" charset="0"/>
              </a:rPr>
              <a:t>FC Replication Workshop </a:t>
            </a:r>
            <a:r>
              <a:rPr lang="de-DE" altLang="de-DE" sz="800" dirty="0" err="1" smtClean="0">
                <a:latin typeface="Lucida Sans" pitchFamily="34" charset="0"/>
              </a:rPr>
              <a:t>Suceava</a:t>
            </a:r>
            <a:r>
              <a:rPr lang="de-DE" altLang="de-DE" sz="800" dirty="0" smtClean="0">
                <a:latin typeface="Lucida Sans" pitchFamily="34" charset="0"/>
              </a:rPr>
              <a:t>    I    Low </a:t>
            </a:r>
            <a:r>
              <a:rPr lang="de-DE" altLang="de-DE" sz="800" dirty="0" err="1" smtClean="0">
                <a:latin typeface="Lucida Sans" pitchFamily="34" charset="0"/>
              </a:rPr>
              <a:t>Energy</a:t>
            </a:r>
            <a:r>
              <a:rPr lang="de-DE" altLang="de-DE" sz="800" dirty="0" smtClean="0">
                <a:latin typeface="Lucida Sans" pitchFamily="34" charset="0"/>
              </a:rPr>
              <a:t> </a:t>
            </a:r>
            <a:r>
              <a:rPr lang="de-DE" altLang="de-DE" sz="800" dirty="0" err="1" smtClean="0">
                <a:latin typeface="Lucida Sans" pitchFamily="34" charset="0"/>
              </a:rPr>
              <a:t>Districts</a:t>
            </a:r>
            <a:r>
              <a:rPr lang="de-DE" altLang="de-DE" sz="800" dirty="0" smtClean="0">
                <a:latin typeface="Lucida Sans" pitchFamily="34" charset="0"/>
              </a:rPr>
              <a:t>   I   10/04/2018</a:t>
            </a:r>
          </a:p>
        </p:txBody>
      </p:sp>
      <p:sp>
        <p:nvSpPr>
          <p:cNvPr id="3074" name="Rectangle 2"/>
          <p:cNvSpPr>
            <a:spLocks noGrp="1" noChangeArrowheads="1"/>
          </p:cNvSpPr>
          <p:nvPr>
            <p:ph type="ctrTitle"/>
          </p:nvPr>
        </p:nvSpPr>
        <p:spPr>
          <a:xfrm>
            <a:off x="539551" y="1124744"/>
            <a:ext cx="5076565" cy="507831"/>
          </a:xfrm>
          <a:prstGeom prst="rect">
            <a:avLst/>
          </a:prstGeom>
        </p:spPr>
        <p:txBody>
          <a:bodyPr anchor="t" anchorCtr="0">
            <a:noAutofit/>
          </a:bodyPr>
          <a:lstStyle>
            <a:lvl1pPr algn="ctr">
              <a:defRPr sz="2800" b="1" i="0" cap="all" baseline="0">
                <a:solidFill>
                  <a:srgbClr val="007195"/>
                </a:solidFill>
                <a:latin typeface="Lucida Sans"/>
                <a:cs typeface="Arial"/>
              </a:defRPr>
            </a:lvl1pPr>
          </a:lstStyle>
          <a:p>
            <a:pPr lvl="0"/>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3075" name="Rectangle 3"/>
          <p:cNvSpPr>
            <a:spLocks noGrp="1" noChangeArrowheads="1"/>
          </p:cNvSpPr>
          <p:nvPr>
            <p:ph type="subTitle" idx="1"/>
          </p:nvPr>
        </p:nvSpPr>
        <p:spPr>
          <a:xfrm>
            <a:off x="539552" y="1963688"/>
            <a:ext cx="5076564" cy="601216"/>
          </a:xfrm>
          <a:prstGeom prst="rect">
            <a:avLst/>
          </a:prstGeom>
        </p:spPr>
        <p:txBody>
          <a:bodyPr/>
          <a:lstStyle>
            <a:lvl1pPr marL="0" indent="0" algn="ctr">
              <a:buFont typeface="Wingdings" charset="0"/>
              <a:buNone/>
              <a:defRPr lang="en-GB" sz="2400" b="1" i="0" cap="none" noProof="0" dirty="0" smtClean="0">
                <a:solidFill>
                  <a:srgbClr val="74A0BB"/>
                </a:solidFill>
                <a:latin typeface="Lucida Sans" pitchFamily="34" charset="0"/>
                <a:ea typeface="ＭＳ Ｐゴシック" pitchFamily="34" charset="-128"/>
                <a:cs typeface="Arial" pitchFamily="34" charset="0"/>
              </a:defRPr>
            </a:lvl1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subtitle</a:t>
            </a:r>
            <a:endParaRPr lang="de-DE" noProof="0" dirty="0"/>
          </a:p>
        </p:txBody>
      </p:sp>
      <p:sp>
        <p:nvSpPr>
          <p:cNvPr id="3" name="Text Placeholder 2"/>
          <p:cNvSpPr>
            <a:spLocks noGrp="1"/>
          </p:cNvSpPr>
          <p:nvPr>
            <p:ph type="body" sz="quarter" idx="10"/>
          </p:nvPr>
        </p:nvSpPr>
        <p:spPr>
          <a:xfrm>
            <a:off x="539552" y="4401221"/>
            <a:ext cx="5076564" cy="360362"/>
          </a:xfrm>
          <a:prstGeom prst="rect">
            <a:avLst/>
          </a:prstGeom>
        </p:spPr>
        <p:txBody>
          <a:bodyPr vert="horz"/>
          <a:lstStyle>
            <a:lvl1pPr marL="0" indent="0" algn="ctr">
              <a:buFontTx/>
              <a:buNone/>
              <a:defRPr lang="de-DE" sz="2000" b="0" i="0" cap="none" dirty="0" smtClean="0">
                <a:solidFill>
                  <a:srgbClr val="505150"/>
                </a:solidFill>
                <a:latin typeface="Lucida Sans" pitchFamily="34" charset="0"/>
                <a:ea typeface="ＭＳ Ｐゴシック" pitchFamily="34" charset="-128"/>
                <a:cs typeface="Arial" pitchFamily="34" charset="0"/>
              </a:defRPr>
            </a:lvl1pPr>
          </a:lstStyle>
          <a:p>
            <a:pPr lvl="0"/>
            <a:r>
              <a:rPr lang="de-DE" noProof="0"/>
              <a:t>Click to edit Master text styles</a:t>
            </a:r>
          </a:p>
        </p:txBody>
      </p:sp>
      <p:sp>
        <p:nvSpPr>
          <p:cNvPr id="10" name="Text Placeholder 9"/>
          <p:cNvSpPr>
            <a:spLocks noGrp="1"/>
          </p:cNvSpPr>
          <p:nvPr>
            <p:ph type="body" sz="quarter" idx="11"/>
          </p:nvPr>
        </p:nvSpPr>
        <p:spPr>
          <a:xfrm>
            <a:off x="539552" y="5012407"/>
            <a:ext cx="5076564" cy="504825"/>
          </a:xfrm>
          <a:prstGeom prst="rect">
            <a:avLst/>
          </a:prstGeom>
        </p:spPr>
        <p:txBody>
          <a:bodyPr vert="horz"/>
          <a:lstStyle>
            <a:lvl1pPr marL="0" indent="0" algn="ctr">
              <a:buFontTx/>
              <a:buNone/>
              <a:defRPr lang="de-DE" sz="2000" b="0" i="0" cap="none" dirty="0" smtClean="0">
                <a:solidFill>
                  <a:srgbClr val="505150"/>
                </a:solidFill>
                <a:latin typeface="Lucida Sans" pitchFamily="34" charset="0"/>
                <a:ea typeface="ＭＳ Ｐゴシック" pitchFamily="34" charset="-128"/>
                <a:cs typeface="Arial" pitchFamily="34" charset="0"/>
              </a:defRPr>
            </a:lvl1pPr>
          </a:lstStyle>
          <a:p>
            <a:pPr lvl="0"/>
            <a:r>
              <a:rPr lang="de-DE" noProof="0"/>
              <a:t>Click to edit Master text styles</a:t>
            </a:r>
          </a:p>
        </p:txBody>
      </p:sp>
      <p:sp>
        <p:nvSpPr>
          <p:cNvPr id="5" name="Picture Placeholder 4"/>
          <p:cNvSpPr>
            <a:spLocks noGrp="1"/>
          </p:cNvSpPr>
          <p:nvPr>
            <p:ph type="pic" sz="quarter" idx="12"/>
          </p:nvPr>
        </p:nvSpPr>
        <p:spPr>
          <a:xfrm>
            <a:off x="5939780" y="2132855"/>
            <a:ext cx="2736676" cy="3384377"/>
          </a:xfrm>
          <a:prstGeom prst="rect">
            <a:avLst/>
          </a:prstGeom>
        </p:spPr>
        <p:txBody>
          <a:bodyPr vert="horz"/>
          <a:lstStyle>
            <a:lvl1pPr marL="0" indent="0">
              <a:buFontTx/>
              <a:buNone/>
              <a:defRPr baseline="0">
                <a:latin typeface="Lucida Sans"/>
                <a:cs typeface="Lucida Sans"/>
              </a:defRPr>
            </a:lvl1pPr>
          </a:lstStyle>
          <a:p>
            <a:pPr lvl="0"/>
            <a:r>
              <a:rPr lang="de-DE" noProof="0"/>
              <a:t>Drag picture to placeholder or click icon to add</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6">
            <a:extLst>
              <a:ext uri="{FF2B5EF4-FFF2-40B4-BE49-F238E27FC236}"/>
            </a:extLst>
          </p:cNvPr>
          <p:cNvSpPr/>
          <p:nvPr userDrawn="1"/>
        </p:nvSpPr>
        <p:spPr>
          <a:xfrm>
            <a:off x="250825" y="6381750"/>
            <a:ext cx="1728788" cy="360363"/>
          </a:xfrm>
          <a:prstGeom prst="rect">
            <a:avLst/>
          </a:prstGeom>
          <a:solidFill>
            <a:schemeClr val="bg1"/>
          </a:solidFill>
          <a:ln>
            <a:noFill/>
          </a:ln>
          <a:effectLst>
            <a:outerShdw blurRad="76200" dist="12700" dir="2700000" sy="-23000" kx="-800400" algn="bl" rotWithShape="0">
              <a:schemeClr val="bg1">
                <a:alpha val="2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9" name="TextBox 8">
            <a:hlinkClick r:id="rId2"/>
            <a:extLst>
              <a:ext uri="{FF2B5EF4-FFF2-40B4-BE49-F238E27FC236}"/>
            </a:extLst>
          </p:cNvPr>
          <p:cNvSpPr txBox="1">
            <a:spLocks noChangeArrowheads="1"/>
          </p:cNvSpPr>
          <p:nvPr userDrawn="1"/>
        </p:nvSpPr>
        <p:spPr bwMode="auto">
          <a:xfrm>
            <a:off x="250825" y="6453188"/>
            <a:ext cx="2017713" cy="26193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e-DE" sz="1100" dirty="0">
                <a:latin typeface="Lucida Sans" charset="0"/>
                <a:hlinkClick r:id="rId2"/>
              </a:rPr>
              <a:t>www.grow-smarter.eu</a:t>
            </a:r>
            <a:endParaRPr lang="de-DE" sz="1100" dirty="0">
              <a:latin typeface="Lucida Sans" charset="0"/>
            </a:endParaRPr>
          </a:p>
        </p:txBody>
      </p:sp>
      <p:sp>
        <p:nvSpPr>
          <p:cNvPr id="3" name="Title 10"/>
          <p:cNvSpPr>
            <a:spLocks noGrp="1"/>
          </p:cNvSpPr>
          <p:nvPr>
            <p:ph type="title"/>
          </p:nvPr>
        </p:nvSpPr>
        <p:spPr>
          <a:xfrm>
            <a:off x="251520" y="476771"/>
            <a:ext cx="6203033" cy="494457"/>
          </a:xfrm>
          <a:prstGeom prst="rect">
            <a:avLst/>
          </a:prstGeom>
        </p:spPr>
        <p:txBody>
          <a:bodyPr/>
          <a:lstStyle>
            <a:lvl1pPr>
              <a:defRPr sz="2200" cap="none">
                <a:solidFill>
                  <a:srgbClr val="007195"/>
                </a:solidFill>
                <a:latin typeface="Lucida Sans"/>
                <a:cs typeface="Arial"/>
              </a:defRPr>
            </a:lvl1p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4" name="Content Placeholder 6"/>
          <p:cNvSpPr>
            <a:spLocks noGrp="1"/>
          </p:cNvSpPr>
          <p:nvPr>
            <p:ph sz="quarter" idx="13"/>
          </p:nvPr>
        </p:nvSpPr>
        <p:spPr>
          <a:xfrm>
            <a:off x="262634" y="1116137"/>
            <a:ext cx="6191919" cy="863203"/>
          </a:xfrm>
          <a:prstGeom prst="rect">
            <a:avLst/>
          </a:prstGeom>
        </p:spPr>
        <p:txBody>
          <a:bodyPr vert="horz"/>
          <a:lstStyle>
            <a:lvl1pPr marL="342900" indent="-342900">
              <a:buClr>
                <a:srgbClr val="F07D23"/>
              </a:buClr>
              <a:buSzPct val="100000"/>
              <a:buFont typeface="Lucida Grande"/>
              <a:buNone/>
              <a:defRPr lang="de-DE" sz="2000" b="1" i="0" cap="none" dirty="0" smtClean="0">
                <a:solidFill>
                  <a:srgbClr val="74A0BB"/>
                </a:solidFill>
                <a:latin typeface="Lucida Sans" pitchFamily="34" charset="0"/>
                <a:ea typeface="ＭＳ Ｐゴシック" pitchFamily="34" charset="-128"/>
                <a:cs typeface="Arial" pitchFamily="34" charset="0"/>
              </a:defRPr>
            </a:lvl1pPr>
            <a:lvl2pPr marL="360000" indent="-342900">
              <a:buClr>
                <a:srgbClr val="0F9FDA"/>
              </a:buClr>
              <a:buSzPct val="100000"/>
              <a:buFont typeface="Lucida Grande"/>
              <a:buNone/>
              <a:defRPr lang="de-DE" sz="1400" b="0" kern="1200" cap="none" dirty="0" smtClean="0">
                <a:solidFill>
                  <a:srgbClr val="505150"/>
                </a:solidFill>
                <a:latin typeface="Lucida Sans" pitchFamily="34" charset="0"/>
                <a:ea typeface="ＭＳ Ｐゴシック" pitchFamily="34" charset="-128"/>
                <a:cs typeface="+mn-cs"/>
              </a:defRPr>
            </a:lvl2pPr>
            <a:lvl3pPr marL="968400" indent="-285750">
              <a:buClr>
                <a:srgbClr val="0F9FDA"/>
              </a:buClr>
              <a:buFont typeface="Wingdings" pitchFamily="2" charset="2"/>
              <a:buChar char="ü"/>
              <a:defRPr lang="en-US" sz="1800" b="0" kern="1200" cap="none" dirty="0" smtClean="0">
                <a:solidFill>
                  <a:schemeClr val="accent4"/>
                </a:solidFill>
                <a:latin typeface="Lucida Sans" pitchFamily="34" charset="0"/>
                <a:ea typeface="ＭＳ Ｐゴシック" pitchFamily="34" charset="-128"/>
                <a:cs typeface="+mn-cs"/>
              </a:defRPr>
            </a:lvl3pPr>
            <a:lvl4pPr marL="936000" indent="147600">
              <a:spcBef>
                <a:spcPts val="300"/>
              </a:spcBef>
              <a:buClr>
                <a:schemeClr val="tx1">
                  <a:lumMod val="50000"/>
                  <a:lumOff val="50000"/>
                </a:schemeClr>
              </a:buClr>
              <a:buSzPct val="40000"/>
              <a:buFont typeface="Arial"/>
              <a:buChar char="•"/>
              <a:defRPr baseline="0">
                <a:solidFill>
                  <a:schemeClr val="accent5"/>
                </a:solidFill>
              </a:defRPr>
            </a:lvl4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a:p>
            <a:pPr lvl="1"/>
            <a:r>
              <a:rPr lang="de-DE" noProof="0" dirty="0"/>
              <a:t>Second </a:t>
            </a:r>
            <a:r>
              <a:rPr lang="de-DE" noProof="0" dirty="0" err="1"/>
              <a:t>level</a:t>
            </a:r>
            <a:endParaRPr lang="de-DE" noProof="0" dirty="0"/>
          </a:p>
        </p:txBody>
      </p:sp>
      <p:sp>
        <p:nvSpPr>
          <p:cNvPr id="11" name="Text Placeholder 10"/>
          <p:cNvSpPr>
            <a:spLocks noGrp="1"/>
          </p:cNvSpPr>
          <p:nvPr>
            <p:ph type="body" sz="quarter" idx="15"/>
          </p:nvPr>
        </p:nvSpPr>
        <p:spPr>
          <a:xfrm>
            <a:off x="261716" y="2123356"/>
            <a:ext cx="6192837" cy="1296144"/>
          </a:xfrm>
          <a:prstGeom prst="rect">
            <a:avLst/>
          </a:prstGeom>
        </p:spPr>
        <p:txBody>
          <a:bodyPr vert="horz" wrap="square"/>
          <a:lstStyle>
            <a:lvl1pPr marL="0" indent="0">
              <a:buClr>
                <a:srgbClr val="4487A6"/>
              </a:buClr>
              <a:buSzPct val="113000"/>
              <a:buFont typeface="Arial" pitchFamily="34" charset="0"/>
              <a:buNone/>
              <a:defRPr sz="1600" b="0" i="0">
                <a:solidFill>
                  <a:srgbClr val="505150"/>
                </a:solidFill>
                <a:latin typeface="Lucida Sans"/>
              </a:defRPr>
            </a:lvl1pPr>
            <a:lvl2pPr marL="108000" indent="205200" algn="l">
              <a:buClr>
                <a:srgbClr val="007195"/>
              </a:buClr>
              <a:buSzPct val="150000"/>
              <a:buFont typeface="Arial"/>
              <a:buChar char="•"/>
              <a:defRPr sz="1600" b="0" i="0" kern="0" cap="none" spc="10" baseline="0">
                <a:solidFill>
                  <a:srgbClr val="505150"/>
                </a:solidFill>
                <a:latin typeface="Lucida Sans"/>
              </a:defRPr>
            </a:lvl2pPr>
            <a:lvl3pPr marL="432000" marR="0" indent="194400" algn="l" defTabSz="914400" rtl="0" eaLnBrk="0" fontAlgn="base" latinLnBrk="0" hangingPunct="0">
              <a:lnSpc>
                <a:spcPct val="100000"/>
              </a:lnSpc>
              <a:spcBef>
                <a:spcPct val="20000"/>
              </a:spcBef>
              <a:spcAft>
                <a:spcPts val="600"/>
              </a:spcAft>
              <a:buClr>
                <a:srgbClr val="7AB0C7"/>
              </a:buClr>
              <a:buSzPct val="150000"/>
              <a:buFont typeface="Arial"/>
              <a:buChar char="•"/>
              <a:tabLst/>
              <a:defRPr sz="1400" baseline="0">
                <a:solidFill>
                  <a:srgbClr val="505150"/>
                </a:solidFill>
              </a:defRPr>
            </a:lvl3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2"/>
            <a:endParaRPr lang="de-DE" noProof="0" dirty="0"/>
          </a:p>
        </p:txBody>
      </p:sp>
      <p:sp>
        <p:nvSpPr>
          <p:cNvPr id="20" name="Picture Placeholder 9"/>
          <p:cNvSpPr>
            <a:spLocks noGrp="1"/>
          </p:cNvSpPr>
          <p:nvPr>
            <p:ph type="pic" sz="quarter" idx="14"/>
          </p:nvPr>
        </p:nvSpPr>
        <p:spPr>
          <a:xfrm>
            <a:off x="6949920" y="1340867"/>
            <a:ext cx="1944216" cy="2078633"/>
          </a:xfrm>
          <a:prstGeom prst="rect">
            <a:avLst/>
          </a:prstGeom>
        </p:spPr>
        <p:txBody>
          <a:bodyPr/>
          <a:lstStyle>
            <a:lvl1pPr marL="0" indent="0" algn="ctr">
              <a:buNone/>
              <a:defRPr sz="1200" baseline="0">
                <a:latin typeface="Lucida Sans"/>
                <a:cs typeface="Lucida Sans"/>
              </a:defRPr>
            </a:lvl1pPr>
          </a:lstStyle>
          <a:p>
            <a:pPr lvl="0"/>
            <a:r>
              <a:rPr lang="de-DE" noProof="0"/>
              <a:t>Drag picture to placeholder or click icon to add</a:t>
            </a:r>
          </a:p>
        </p:txBody>
      </p:sp>
      <p:sp>
        <p:nvSpPr>
          <p:cNvPr id="7" name="Picture Placeholder 4"/>
          <p:cNvSpPr>
            <a:spLocks noGrp="1"/>
          </p:cNvSpPr>
          <p:nvPr>
            <p:ph type="pic" sz="quarter" idx="17"/>
          </p:nvPr>
        </p:nvSpPr>
        <p:spPr>
          <a:xfrm>
            <a:off x="6948488" y="476672"/>
            <a:ext cx="1944687" cy="639763"/>
          </a:xfrm>
          <a:prstGeom prst="rect">
            <a:avLst/>
          </a:prstGeom>
        </p:spPr>
        <p:txBody>
          <a:bodyPr vert="horz"/>
          <a:lstStyle>
            <a:lvl1pPr marL="0" indent="0" algn="ctr">
              <a:buNone/>
              <a:defRPr sz="1100">
                <a:latin typeface="Lucida Sans"/>
                <a:cs typeface="Lucida Sans"/>
              </a:defRPr>
            </a:lvl1pPr>
          </a:lstStyle>
          <a:p>
            <a:pPr lvl="0"/>
            <a:r>
              <a:rPr lang="de-DE" noProof="0"/>
              <a:t>Drag picture to placeholder or click icon to add</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6">
            <a:extLst>
              <a:ext uri="{FF2B5EF4-FFF2-40B4-BE49-F238E27FC236}"/>
            </a:extLst>
          </p:cNvPr>
          <p:cNvSpPr/>
          <p:nvPr userDrawn="1"/>
        </p:nvSpPr>
        <p:spPr>
          <a:xfrm>
            <a:off x="250825" y="6381750"/>
            <a:ext cx="1728788" cy="360363"/>
          </a:xfrm>
          <a:prstGeom prst="rect">
            <a:avLst/>
          </a:prstGeom>
          <a:solidFill>
            <a:schemeClr val="bg1"/>
          </a:solidFill>
          <a:ln>
            <a:noFill/>
          </a:ln>
          <a:effectLst>
            <a:outerShdw blurRad="76200" dist="12700" dir="2700000" sy="-23000" kx="-800400" algn="bl" rotWithShape="0">
              <a:schemeClr val="bg1">
                <a:alpha val="2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9" name="Picture 8" descr="logo"/>
          <p:cNvPicPr>
            <a:picLocks noChangeAspect="1" noChangeArrowheads="1"/>
          </p:cNvPicPr>
          <p:nvPr userDrawn="1"/>
        </p:nvPicPr>
        <p:blipFill>
          <a:blip r:embed="rId2" cstate="print"/>
          <a:srcRect/>
          <a:stretch>
            <a:fillRect/>
          </a:stretch>
        </p:blipFill>
        <p:spPr bwMode="auto">
          <a:xfrm>
            <a:off x="323850" y="6049963"/>
            <a:ext cx="1276350" cy="692150"/>
          </a:xfrm>
          <a:prstGeom prst="rect">
            <a:avLst/>
          </a:prstGeom>
          <a:noFill/>
          <a:ln w="9525">
            <a:noFill/>
            <a:miter lim="800000"/>
            <a:headEnd/>
            <a:tailEnd/>
          </a:ln>
        </p:spPr>
      </p:pic>
      <p:sp>
        <p:nvSpPr>
          <p:cNvPr id="3" name="Title 10"/>
          <p:cNvSpPr>
            <a:spLocks noGrp="1"/>
          </p:cNvSpPr>
          <p:nvPr>
            <p:ph type="title"/>
          </p:nvPr>
        </p:nvSpPr>
        <p:spPr>
          <a:xfrm>
            <a:off x="251520" y="476771"/>
            <a:ext cx="6203033" cy="494457"/>
          </a:xfrm>
          <a:prstGeom prst="rect">
            <a:avLst/>
          </a:prstGeom>
        </p:spPr>
        <p:txBody>
          <a:bodyPr/>
          <a:lstStyle>
            <a:lvl1pPr>
              <a:defRPr sz="2200" cap="none">
                <a:solidFill>
                  <a:srgbClr val="007195"/>
                </a:solidFill>
                <a:latin typeface="Lucida Sans"/>
                <a:cs typeface="Arial"/>
              </a:defRPr>
            </a:lvl1p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4" name="Content Placeholder 6"/>
          <p:cNvSpPr>
            <a:spLocks noGrp="1"/>
          </p:cNvSpPr>
          <p:nvPr>
            <p:ph sz="quarter" idx="13"/>
          </p:nvPr>
        </p:nvSpPr>
        <p:spPr>
          <a:xfrm>
            <a:off x="262634" y="1116137"/>
            <a:ext cx="6191919" cy="863203"/>
          </a:xfrm>
          <a:prstGeom prst="rect">
            <a:avLst/>
          </a:prstGeom>
        </p:spPr>
        <p:txBody>
          <a:bodyPr vert="horz"/>
          <a:lstStyle>
            <a:lvl1pPr marL="342900" indent="-342900">
              <a:buClr>
                <a:srgbClr val="F07D23"/>
              </a:buClr>
              <a:buSzPct val="100000"/>
              <a:buFont typeface="Lucida Grande"/>
              <a:buNone/>
              <a:defRPr lang="de-DE" sz="2000" b="1" i="0" cap="none" dirty="0" smtClean="0">
                <a:solidFill>
                  <a:srgbClr val="74A0BB"/>
                </a:solidFill>
                <a:latin typeface="Lucida Sans" pitchFamily="34" charset="0"/>
                <a:ea typeface="ＭＳ Ｐゴシック" pitchFamily="34" charset="-128"/>
                <a:cs typeface="Arial" pitchFamily="34" charset="0"/>
              </a:defRPr>
            </a:lvl1pPr>
            <a:lvl2pPr marL="360000" indent="-342900">
              <a:buClr>
                <a:srgbClr val="0F9FDA"/>
              </a:buClr>
              <a:buSzPct val="100000"/>
              <a:buFont typeface="Lucida Grande"/>
              <a:buNone/>
              <a:defRPr lang="de-DE" sz="1400" b="0" kern="1200" cap="none" dirty="0" smtClean="0">
                <a:solidFill>
                  <a:srgbClr val="505150"/>
                </a:solidFill>
                <a:latin typeface="Lucida Sans" pitchFamily="34" charset="0"/>
                <a:ea typeface="ＭＳ Ｐゴシック" pitchFamily="34" charset="-128"/>
                <a:cs typeface="+mn-cs"/>
              </a:defRPr>
            </a:lvl2pPr>
            <a:lvl3pPr marL="968400" indent="-285750">
              <a:buClr>
                <a:srgbClr val="0F9FDA"/>
              </a:buClr>
              <a:buFont typeface="Wingdings" pitchFamily="2" charset="2"/>
              <a:buChar char="ü"/>
              <a:defRPr lang="en-US" sz="1800" b="0" kern="1200" cap="none" dirty="0" smtClean="0">
                <a:solidFill>
                  <a:schemeClr val="accent4"/>
                </a:solidFill>
                <a:latin typeface="Lucida Sans" pitchFamily="34" charset="0"/>
                <a:ea typeface="ＭＳ Ｐゴシック" pitchFamily="34" charset="-128"/>
                <a:cs typeface="+mn-cs"/>
              </a:defRPr>
            </a:lvl3pPr>
            <a:lvl4pPr marL="936000" indent="147600">
              <a:spcBef>
                <a:spcPts val="300"/>
              </a:spcBef>
              <a:buClr>
                <a:schemeClr val="tx1">
                  <a:lumMod val="50000"/>
                  <a:lumOff val="50000"/>
                </a:schemeClr>
              </a:buClr>
              <a:buSzPct val="40000"/>
              <a:buFont typeface="Arial"/>
              <a:buChar char="•"/>
              <a:defRPr baseline="0">
                <a:solidFill>
                  <a:schemeClr val="accent5"/>
                </a:solidFill>
              </a:defRPr>
            </a:lvl4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a:p>
            <a:pPr lvl="1"/>
            <a:r>
              <a:rPr lang="de-DE" noProof="0" dirty="0"/>
              <a:t>Second </a:t>
            </a:r>
            <a:r>
              <a:rPr lang="de-DE" noProof="0" dirty="0" err="1"/>
              <a:t>level</a:t>
            </a:r>
            <a:endParaRPr lang="de-DE" noProof="0" dirty="0"/>
          </a:p>
        </p:txBody>
      </p:sp>
      <p:sp>
        <p:nvSpPr>
          <p:cNvPr id="11" name="Text Placeholder 10"/>
          <p:cNvSpPr>
            <a:spLocks noGrp="1"/>
          </p:cNvSpPr>
          <p:nvPr>
            <p:ph type="body" sz="quarter" idx="15"/>
          </p:nvPr>
        </p:nvSpPr>
        <p:spPr>
          <a:xfrm>
            <a:off x="261716" y="2123356"/>
            <a:ext cx="6192837" cy="1296144"/>
          </a:xfrm>
          <a:prstGeom prst="rect">
            <a:avLst/>
          </a:prstGeom>
        </p:spPr>
        <p:txBody>
          <a:bodyPr vert="horz" wrap="square"/>
          <a:lstStyle>
            <a:lvl1pPr marL="0" indent="0">
              <a:buClr>
                <a:srgbClr val="4487A6"/>
              </a:buClr>
              <a:buSzPct val="113000"/>
              <a:buFont typeface="Arial" pitchFamily="34" charset="0"/>
              <a:buNone/>
              <a:defRPr sz="1600" b="0" i="0">
                <a:solidFill>
                  <a:srgbClr val="505150"/>
                </a:solidFill>
                <a:latin typeface="Lucida Sans"/>
              </a:defRPr>
            </a:lvl1pPr>
            <a:lvl2pPr marL="108000" indent="205200" algn="l">
              <a:buClr>
                <a:srgbClr val="007195"/>
              </a:buClr>
              <a:buSzPct val="150000"/>
              <a:buFont typeface="Arial"/>
              <a:buChar char="•"/>
              <a:defRPr sz="1600" b="0" i="0" kern="0" cap="none" spc="10" baseline="0">
                <a:solidFill>
                  <a:srgbClr val="505150"/>
                </a:solidFill>
                <a:latin typeface="Lucida Sans"/>
              </a:defRPr>
            </a:lvl2pPr>
            <a:lvl3pPr marL="432000" marR="0" indent="194400" algn="l" defTabSz="914400" rtl="0" eaLnBrk="0" fontAlgn="base" latinLnBrk="0" hangingPunct="0">
              <a:lnSpc>
                <a:spcPct val="100000"/>
              </a:lnSpc>
              <a:spcBef>
                <a:spcPct val="20000"/>
              </a:spcBef>
              <a:spcAft>
                <a:spcPts val="600"/>
              </a:spcAft>
              <a:buClr>
                <a:srgbClr val="7AB0C7"/>
              </a:buClr>
              <a:buSzPct val="150000"/>
              <a:buFont typeface="Arial"/>
              <a:buChar char="•"/>
              <a:tabLst/>
              <a:defRPr sz="1400" baseline="0">
                <a:solidFill>
                  <a:srgbClr val="505150"/>
                </a:solidFill>
              </a:defRPr>
            </a:lvl3p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2"/>
            <a:endParaRPr lang="de-DE" noProof="0" dirty="0"/>
          </a:p>
        </p:txBody>
      </p:sp>
      <p:sp>
        <p:nvSpPr>
          <p:cNvPr id="20" name="Picture Placeholder 9"/>
          <p:cNvSpPr>
            <a:spLocks noGrp="1"/>
          </p:cNvSpPr>
          <p:nvPr>
            <p:ph type="pic" sz="quarter" idx="14"/>
          </p:nvPr>
        </p:nvSpPr>
        <p:spPr>
          <a:xfrm>
            <a:off x="6949920" y="1340867"/>
            <a:ext cx="1944216" cy="2078633"/>
          </a:xfrm>
          <a:prstGeom prst="rect">
            <a:avLst/>
          </a:prstGeom>
        </p:spPr>
        <p:txBody>
          <a:bodyPr/>
          <a:lstStyle>
            <a:lvl1pPr marL="0" indent="0" algn="ctr">
              <a:buNone/>
              <a:defRPr sz="1200" baseline="0">
                <a:latin typeface="Lucida Sans"/>
                <a:cs typeface="Lucida Sans"/>
              </a:defRPr>
            </a:lvl1pPr>
          </a:lstStyle>
          <a:p>
            <a:pPr lvl="0"/>
            <a:r>
              <a:rPr lang="de-DE" noProof="0"/>
              <a:t>Drag picture to placeholder or click icon to add</a:t>
            </a:r>
          </a:p>
        </p:txBody>
      </p:sp>
      <p:sp>
        <p:nvSpPr>
          <p:cNvPr id="7" name="Picture Placeholder 4"/>
          <p:cNvSpPr>
            <a:spLocks noGrp="1"/>
          </p:cNvSpPr>
          <p:nvPr>
            <p:ph type="pic" sz="quarter" idx="17"/>
          </p:nvPr>
        </p:nvSpPr>
        <p:spPr>
          <a:xfrm>
            <a:off x="6948488" y="476672"/>
            <a:ext cx="1944687" cy="639763"/>
          </a:xfrm>
          <a:prstGeom prst="rect">
            <a:avLst/>
          </a:prstGeom>
        </p:spPr>
        <p:txBody>
          <a:bodyPr vert="horz"/>
          <a:lstStyle>
            <a:lvl1pPr marL="0" indent="0" algn="ctr">
              <a:buNone/>
              <a:defRPr sz="1100">
                <a:latin typeface="Lucida Sans"/>
                <a:cs typeface="Lucida Sans"/>
              </a:defRPr>
            </a:lvl1pPr>
          </a:lstStyle>
          <a:p>
            <a:pPr lvl="0"/>
            <a:r>
              <a:rPr lang="de-DE" noProof="0"/>
              <a:t>Drag picture to placeholder or click icon to add</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6">
            <a:extLst>
              <a:ext uri="{FF2B5EF4-FFF2-40B4-BE49-F238E27FC236}"/>
            </a:extLst>
          </p:cNvPr>
          <p:cNvSpPr>
            <a:spLocks noChangeArrowheads="1"/>
          </p:cNvSpPr>
          <p:nvPr userDrawn="1"/>
        </p:nvSpPr>
        <p:spPr bwMode="auto">
          <a:xfrm>
            <a:off x="-25400" y="1557338"/>
            <a:ext cx="9193213" cy="2879725"/>
          </a:xfrm>
          <a:prstGeom prst="rect">
            <a:avLst/>
          </a:prstGeom>
          <a:solidFill>
            <a:srgbClr val="007195"/>
          </a:solidFill>
          <a:ln>
            <a:noFill/>
          </a:ln>
          <a:effectLst>
            <a:outerShdw blurRad="63500" dist="20000" dir="5400000" rotWithShape="0">
              <a:srgbClr val="000000">
                <a:alpha val="37999"/>
              </a:srgbClr>
            </a:outerShdw>
          </a:effectLst>
          <a:extLst/>
        </p:spPr>
        <p:txBody>
          <a:bodyPr anchor="ctr"/>
          <a:lstStyle/>
          <a:p>
            <a:pPr algn="ctr" eaLnBrk="1" hangingPunct="1">
              <a:defRPr/>
            </a:pPr>
            <a:endParaRPr lang="de-DE" sz="1800">
              <a:solidFill>
                <a:schemeClr val="lt1"/>
              </a:solidFill>
              <a:latin typeface="+mn-lt"/>
              <a:ea typeface="+mn-ea"/>
            </a:endParaRPr>
          </a:p>
        </p:txBody>
      </p:sp>
      <p:sp>
        <p:nvSpPr>
          <p:cNvPr id="12" name="Rectangle 7">
            <a:extLst>
              <a:ext uri="{FF2B5EF4-FFF2-40B4-BE49-F238E27FC236}"/>
            </a:extLst>
          </p:cNvPr>
          <p:cNvSpPr>
            <a:spLocks noChangeArrowheads="1"/>
          </p:cNvSpPr>
          <p:nvPr userDrawn="1"/>
        </p:nvSpPr>
        <p:spPr bwMode="auto">
          <a:xfrm rot="21013771">
            <a:off x="695325" y="1939925"/>
            <a:ext cx="1871663" cy="1993900"/>
          </a:xfrm>
          <a:prstGeom prst="rect">
            <a:avLst/>
          </a:prstGeom>
          <a:solidFill>
            <a:schemeClr val="bg1"/>
          </a:solidFill>
          <a:ln>
            <a:noFill/>
          </a:ln>
          <a:effectLst>
            <a:outerShdw blurRad="63500" dist="23000" dir="5400000" rotWithShape="0">
              <a:srgbClr val="000000">
                <a:alpha val="34999"/>
              </a:srgbClr>
            </a:outerShdw>
          </a:effectLst>
          <a:extLst/>
        </p:spPr>
        <p:txBody>
          <a:bodyPr anchor="ctr"/>
          <a:lstStyle/>
          <a:p>
            <a:pPr algn="ctr" eaLnBrk="1" hangingPunct="1">
              <a:defRPr/>
            </a:pPr>
            <a:endParaRPr lang="de-DE">
              <a:solidFill>
                <a:schemeClr val="lt1"/>
              </a:solidFill>
              <a:latin typeface="+mn-lt"/>
              <a:ea typeface="+mn-ea"/>
            </a:endParaRPr>
          </a:p>
        </p:txBody>
      </p:sp>
      <p:pic>
        <p:nvPicPr>
          <p:cNvPr id="17" name="Picture 2" descr="I:\A-Sustainable Economy and Procurement\Projects\GrowSmarter - 23108\Work packages\WP8 - Dissemination\02 Visual identity\02 Header and footer\Horizon2020 visual identity\EUFlag.jpg"/>
          <p:cNvPicPr>
            <a:picLocks noChangeAspect="1" noChangeArrowheads="1"/>
          </p:cNvPicPr>
          <p:nvPr userDrawn="1"/>
        </p:nvPicPr>
        <p:blipFill>
          <a:blip r:embed="rId2" cstate="print"/>
          <a:srcRect/>
          <a:stretch>
            <a:fillRect/>
          </a:stretch>
        </p:blipFill>
        <p:spPr bwMode="auto">
          <a:xfrm>
            <a:off x="323850" y="5805488"/>
            <a:ext cx="576263" cy="387350"/>
          </a:xfrm>
          <a:prstGeom prst="rect">
            <a:avLst/>
          </a:prstGeom>
          <a:noFill/>
          <a:ln w="9525">
            <a:noFill/>
            <a:miter lim="800000"/>
            <a:headEnd/>
            <a:tailEnd/>
          </a:ln>
        </p:spPr>
      </p:pic>
      <p:sp>
        <p:nvSpPr>
          <p:cNvPr id="19" name="Title 10">
            <a:extLst>
              <a:ext uri="{FF2B5EF4-FFF2-40B4-BE49-F238E27FC236}"/>
            </a:extLst>
          </p:cNvPr>
          <p:cNvSpPr txBox="1">
            <a:spLocks/>
          </p:cNvSpPr>
          <p:nvPr userDrawn="1"/>
        </p:nvSpPr>
        <p:spPr bwMode="auto">
          <a:xfrm>
            <a:off x="1908175" y="4806950"/>
            <a:ext cx="7416800" cy="493713"/>
          </a:xfrm>
          <a:prstGeom prst="rect">
            <a:avLst/>
          </a:prstGeom>
          <a:noFill/>
          <a:ln>
            <a:noFill/>
          </a:ln>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de-DE" sz="2300" b="1" dirty="0" err="1">
                <a:solidFill>
                  <a:srgbClr val="007095"/>
                </a:solidFill>
                <a:latin typeface="Lucida Sans" charset="0"/>
                <a:cs typeface="Arial" charset="0"/>
              </a:rPr>
              <a:t>Get</a:t>
            </a:r>
            <a:r>
              <a:rPr lang="de-DE" sz="2300" b="1" dirty="0">
                <a:solidFill>
                  <a:srgbClr val="007095"/>
                </a:solidFill>
                <a:latin typeface="Lucida Sans" charset="0"/>
                <a:cs typeface="Arial" charset="0"/>
              </a:rPr>
              <a:t> the </a:t>
            </a:r>
            <a:r>
              <a:rPr lang="de-DE" sz="2300" b="1" dirty="0" err="1">
                <a:solidFill>
                  <a:srgbClr val="007095"/>
                </a:solidFill>
                <a:latin typeface="Lucida Sans" charset="0"/>
                <a:cs typeface="Arial" charset="0"/>
              </a:rPr>
              <a:t>latest</a:t>
            </a:r>
            <a:r>
              <a:rPr lang="de-DE" sz="2300" b="1" dirty="0">
                <a:solidFill>
                  <a:srgbClr val="007095"/>
                </a:solidFill>
                <a:latin typeface="Lucida Sans" charset="0"/>
                <a:cs typeface="Arial" charset="0"/>
              </a:rPr>
              <a:t> </a:t>
            </a:r>
            <a:r>
              <a:rPr lang="de-DE" sz="2300" b="1" dirty="0" err="1">
                <a:solidFill>
                  <a:srgbClr val="007095"/>
                </a:solidFill>
                <a:latin typeface="Lucida Sans" charset="0"/>
                <a:cs typeface="Arial" charset="0"/>
              </a:rPr>
              <a:t>updates</a:t>
            </a:r>
            <a:r>
              <a:rPr lang="de-DE" sz="2300" b="1" dirty="0">
                <a:solidFill>
                  <a:srgbClr val="007095"/>
                </a:solidFill>
                <a:latin typeface="Lucida Sans" charset="0"/>
                <a:cs typeface="Arial" charset="0"/>
              </a:rPr>
              <a:t> </a:t>
            </a:r>
            <a:r>
              <a:rPr lang="de-DE" sz="2300" b="1" dirty="0" err="1">
                <a:solidFill>
                  <a:srgbClr val="007095"/>
                </a:solidFill>
                <a:latin typeface="Lucida Sans" charset="0"/>
                <a:cs typeface="Arial" charset="0"/>
              </a:rPr>
              <a:t>by</a:t>
            </a:r>
            <a:r>
              <a:rPr lang="de-DE" sz="2300" b="1" dirty="0">
                <a:solidFill>
                  <a:srgbClr val="007095"/>
                </a:solidFill>
                <a:latin typeface="Lucida Sans" charset="0"/>
                <a:cs typeface="Arial" charset="0"/>
              </a:rPr>
              <a:t> </a:t>
            </a:r>
            <a:r>
              <a:rPr lang="de-DE" sz="2300" b="1" dirty="0" err="1">
                <a:solidFill>
                  <a:srgbClr val="007095"/>
                </a:solidFill>
                <a:latin typeface="Lucida Sans" charset="0"/>
                <a:cs typeface="Arial" charset="0"/>
              </a:rPr>
              <a:t>signing</a:t>
            </a:r>
            <a:r>
              <a:rPr lang="de-DE" sz="2300" b="1" dirty="0">
                <a:solidFill>
                  <a:srgbClr val="007095"/>
                </a:solidFill>
                <a:latin typeface="Lucida Sans" charset="0"/>
                <a:cs typeface="Arial" charset="0"/>
              </a:rPr>
              <a:t> </a:t>
            </a:r>
            <a:r>
              <a:rPr lang="de-DE" sz="2300" b="1" dirty="0" err="1">
                <a:solidFill>
                  <a:srgbClr val="007095"/>
                </a:solidFill>
                <a:latin typeface="Lucida Sans" charset="0"/>
                <a:cs typeface="Arial" charset="0"/>
              </a:rPr>
              <a:t>up</a:t>
            </a:r>
            <a:r>
              <a:rPr lang="de-DE" sz="2300" b="1" dirty="0">
                <a:solidFill>
                  <a:srgbClr val="007095"/>
                </a:solidFill>
                <a:latin typeface="Lucida Sans" charset="0"/>
                <a:cs typeface="Arial" charset="0"/>
              </a:rPr>
              <a:t> online!</a:t>
            </a:r>
          </a:p>
        </p:txBody>
      </p:sp>
      <p:sp>
        <p:nvSpPr>
          <p:cNvPr id="20" name="TextBox 7">
            <a:extLst>
              <a:ext uri="{FF2B5EF4-FFF2-40B4-BE49-F238E27FC236}"/>
            </a:extLst>
          </p:cNvPr>
          <p:cNvSpPr txBox="1">
            <a:spLocks noChangeArrowheads="1"/>
          </p:cNvSpPr>
          <p:nvPr userDrawn="1"/>
        </p:nvSpPr>
        <p:spPr bwMode="auto">
          <a:xfrm>
            <a:off x="503238" y="5732463"/>
            <a:ext cx="81724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431800" indent="193675" eaLnBrk="0" hangingPunct="0">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lvl="1" eaLnBrk="1" hangingPunct="1">
              <a:buSzPct val="50000"/>
              <a:buFont typeface="Wingdings" panose="05000000000000000000" pitchFamily="2" charset="2"/>
              <a:buNone/>
              <a:defRPr/>
            </a:pPr>
            <a:r>
              <a:rPr lang="en-GB" altLang="ca-ES" sz="900">
                <a:solidFill>
                  <a:srgbClr val="004681"/>
                </a:solidFill>
                <a:latin typeface="Lucida Sans" panose="020B0602030504020204" pitchFamily="34" charset="0"/>
                <a:cs typeface="Arial" panose="020B0604020202020204" pitchFamily="34" charset="0"/>
              </a:rPr>
              <a:t>This project has received funding from the European Union</a:t>
            </a:r>
            <a:r>
              <a:rPr lang="en-GB" altLang="ja-JP" sz="900">
                <a:solidFill>
                  <a:srgbClr val="004681"/>
                </a:solidFill>
                <a:cs typeface="Arial" panose="020B0604020202020204" pitchFamily="34" charset="0"/>
              </a:rPr>
              <a:t>’</a:t>
            </a:r>
            <a:r>
              <a:rPr lang="en-GB" altLang="ja-JP" sz="900">
                <a:solidFill>
                  <a:srgbClr val="004681"/>
                </a:solidFill>
                <a:latin typeface="Lucida Sans" panose="020B0602030504020204" pitchFamily="34" charset="0"/>
                <a:cs typeface="Arial" panose="020B0604020202020204" pitchFamily="34" charset="0"/>
              </a:rPr>
              <a:t>s Horizon 2020 research and innovation programme under grant agreement no 646456. The sole responsibility for the content of this presentation lies with the GrowSmarter project and in no way reflects the views of the European Union.</a:t>
            </a:r>
          </a:p>
          <a:p>
            <a:pPr lvl="2" eaLnBrk="1" hangingPunct="1">
              <a:buSzPct val="70000"/>
              <a:buFontTx/>
              <a:buChar char="•"/>
              <a:defRPr/>
            </a:pPr>
            <a:endParaRPr lang="de-DE" altLang="ca-ES" sz="900">
              <a:solidFill>
                <a:srgbClr val="004681"/>
              </a:solidFill>
              <a:cs typeface="Arial" panose="020B0604020202020204" pitchFamily="34" charset="0"/>
            </a:endParaRPr>
          </a:p>
        </p:txBody>
      </p:sp>
      <p:pic>
        <p:nvPicPr>
          <p:cNvPr id="21" name="email128-blue.jpg" descr="/Festplatte/Grafische Arbeiten/arbeit/2015/ICLEI/Änderung_19-5-15 /email128-blue.jpg"/>
          <p:cNvPicPr>
            <a:picLocks noChangeAspect="1"/>
          </p:cNvPicPr>
          <p:nvPr userDrawn="1"/>
        </p:nvPicPr>
        <p:blipFill>
          <a:blip r:embed="rId3" r:link="rId4" cstate="print"/>
          <a:srcRect/>
          <a:stretch>
            <a:fillRect/>
          </a:stretch>
        </p:blipFill>
        <p:spPr bwMode="auto">
          <a:xfrm>
            <a:off x="901700" y="4652963"/>
            <a:ext cx="933450" cy="747712"/>
          </a:xfrm>
          <a:prstGeom prst="rect">
            <a:avLst/>
          </a:prstGeom>
          <a:noFill/>
          <a:ln w="9525">
            <a:noFill/>
            <a:miter lim="800000"/>
            <a:headEnd/>
            <a:tailEnd/>
          </a:ln>
        </p:spPr>
      </p:pic>
      <p:sp>
        <p:nvSpPr>
          <p:cNvPr id="10" name="Picture Placeholder 4"/>
          <p:cNvSpPr>
            <a:spLocks noGrp="1"/>
          </p:cNvSpPr>
          <p:nvPr>
            <p:ph type="pic" sz="quarter" idx="18"/>
          </p:nvPr>
        </p:nvSpPr>
        <p:spPr bwMode="auto">
          <a:xfrm rot="21018768">
            <a:off x="861437" y="2107366"/>
            <a:ext cx="1526955" cy="1394847"/>
          </a:xfrm>
          <a:prstGeom prst="rect">
            <a:avLst/>
          </a:prstGeom>
          <a:noFill/>
          <a:ln>
            <a:miter lim="800000"/>
            <a:headEnd/>
            <a:tailEnd/>
          </a:ln>
        </p:spPr>
      </p:sp>
      <p:sp>
        <p:nvSpPr>
          <p:cNvPr id="11" name="Text Placeholder 2"/>
          <p:cNvSpPr>
            <a:spLocks noGrp="1"/>
          </p:cNvSpPr>
          <p:nvPr>
            <p:ph type="body" sz="quarter" idx="10"/>
          </p:nvPr>
        </p:nvSpPr>
        <p:spPr>
          <a:xfrm>
            <a:off x="3491880" y="1772816"/>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a:t>Click to edit Master text styles</a:t>
            </a:r>
          </a:p>
        </p:txBody>
      </p:sp>
      <p:sp>
        <p:nvSpPr>
          <p:cNvPr id="13" name="Text Placeholder 2"/>
          <p:cNvSpPr>
            <a:spLocks noGrp="1"/>
          </p:cNvSpPr>
          <p:nvPr>
            <p:ph type="body" sz="quarter" idx="19"/>
          </p:nvPr>
        </p:nvSpPr>
        <p:spPr>
          <a:xfrm>
            <a:off x="3491880" y="2399827"/>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a:t>Click to edit Master text styles</a:t>
            </a:r>
          </a:p>
        </p:txBody>
      </p:sp>
      <p:sp>
        <p:nvSpPr>
          <p:cNvPr id="14" name="Text Placeholder 2"/>
          <p:cNvSpPr>
            <a:spLocks noGrp="1"/>
          </p:cNvSpPr>
          <p:nvPr>
            <p:ph type="body" sz="quarter" idx="20"/>
          </p:nvPr>
        </p:nvSpPr>
        <p:spPr>
          <a:xfrm>
            <a:off x="3491880" y="2760189"/>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a:t>Click to edit Master text styles</a:t>
            </a:r>
          </a:p>
        </p:txBody>
      </p:sp>
      <p:sp>
        <p:nvSpPr>
          <p:cNvPr id="15" name="Text Placeholder 2"/>
          <p:cNvSpPr>
            <a:spLocks noGrp="1"/>
          </p:cNvSpPr>
          <p:nvPr>
            <p:ph type="body" sz="quarter" idx="21"/>
          </p:nvPr>
        </p:nvSpPr>
        <p:spPr>
          <a:xfrm>
            <a:off x="3491880" y="3116580"/>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a:t>Click to edit Master text styles</a:t>
            </a:r>
          </a:p>
        </p:txBody>
      </p:sp>
      <p:sp>
        <p:nvSpPr>
          <p:cNvPr id="16" name="Text Placeholder 2"/>
          <p:cNvSpPr>
            <a:spLocks noGrp="1"/>
          </p:cNvSpPr>
          <p:nvPr>
            <p:ph type="body" sz="quarter" idx="22"/>
          </p:nvPr>
        </p:nvSpPr>
        <p:spPr>
          <a:xfrm>
            <a:off x="3491880" y="3473762"/>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a:t>Click to edit Master text styles</a:t>
            </a:r>
          </a:p>
        </p:txBody>
      </p:sp>
      <p:sp>
        <p:nvSpPr>
          <p:cNvPr id="18" name="Text Placeholder 2"/>
          <p:cNvSpPr>
            <a:spLocks noGrp="1"/>
          </p:cNvSpPr>
          <p:nvPr>
            <p:ph type="body" sz="quarter" idx="23"/>
          </p:nvPr>
        </p:nvSpPr>
        <p:spPr>
          <a:xfrm>
            <a:off x="3491880" y="3834124"/>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a:t>Click to edit Master text styles</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Rectangle 6"/>
          <p:cNvSpPr>
            <a:spLocks noChangeArrowheads="1"/>
          </p:cNvSpPr>
          <p:nvPr userDrawn="1"/>
        </p:nvSpPr>
        <p:spPr bwMode="auto">
          <a:xfrm>
            <a:off x="-25400" y="1557338"/>
            <a:ext cx="9193213" cy="2879725"/>
          </a:xfrm>
          <a:prstGeom prst="rect">
            <a:avLst/>
          </a:prstGeom>
          <a:solidFill>
            <a:srgbClr val="007195"/>
          </a:solidFill>
          <a:ln>
            <a:noFill/>
          </a:ln>
          <a:effectLst>
            <a:outerShdw blurRad="63500" dist="20000" dir="5400000" rotWithShape="0">
              <a:srgbClr val="000000">
                <a:alpha val="37999"/>
              </a:srgbClr>
            </a:outerShdw>
          </a:effectLst>
          <a:extLst/>
        </p:spPr>
        <p:txBody>
          <a:bodyPr anchor="ctr"/>
          <a:lstStyle/>
          <a:p>
            <a:pPr algn="ctr">
              <a:defRPr/>
            </a:pPr>
            <a:endParaRPr lang="de-DE" sz="1800">
              <a:solidFill>
                <a:schemeClr val="lt1"/>
              </a:solidFill>
              <a:latin typeface="+mn-lt"/>
              <a:ea typeface="+mn-ea"/>
            </a:endParaRPr>
          </a:p>
        </p:txBody>
      </p:sp>
      <p:pic>
        <p:nvPicPr>
          <p:cNvPr id="9" name="Picture 2" descr="I:\A-Sustainable Economy and Procurement\Projects\GrowSmarter - 23108\Work packages\WP8 - Dissemination\02 Visual identity\02 Header and footer\Horizon2020 visual identity\EUFlag.jpg"/>
          <p:cNvPicPr>
            <a:picLocks noChangeAspect="1" noChangeArrowheads="1"/>
          </p:cNvPicPr>
          <p:nvPr userDrawn="1"/>
        </p:nvPicPr>
        <p:blipFill>
          <a:blip r:embed="rId2" cstate="print"/>
          <a:srcRect/>
          <a:stretch>
            <a:fillRect/>
          </a:stretch>
        </p:blipFill>
        <p:spPr bwMode="auto">
          <a:xfrm>
            <a:off x="323850" y="5805488"/>
            <a:ext cx="576263" cy="387350"/>
          </a:xfrm>
          <a:prstGeom prst="rect">
            <a:avLst/>
          </a:prstGeom>
          <a:noFill/>
          <a:ln w="9525">
            <a:noFill/>
            <a:miter lim="800000"/>
            <a:headEnd/>
            <a:tailEnd/>
          </a:ln>
        </p:spPr>
      </p:pic>
      <p:sp>
        <p:nvSpPr>
          <p:cNvPr id="10" name="Title 10"/>
          <p:cNvSpPr txBox="1">
            <a:spLocks/>
          </p:cNvSpPr>
          <p:nvPr userDrawn="1"/>
        </p:nvSpPr>
        <p:spPr bwMode="auto">
          <a:xfrm>
            <a:off x="1908175" y="4706938"/>
            <a:ext cx="7416800" cy="493712"/>
          </a:xfrm>
          <a:prstGeom prst="rect">
            <a:avLst/>
          </a:prstGeom>
          <a:noFill/>
          <a:ln>
            <a:noFill/>
          </a:ln>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de-DE" sz="2300" b="1" dirty="0" err="1" smtClean="0">
                <a:solidFill>
                  <a:srgbClr val="007095"/>
                </a:solidFill>
                <a:latin typeface="Lucida Sans" charset="0"/>
                <a:cs typeface="Arial" charset="0"/>
              </a:rPr>
              <a:t>Get</a:t>
            </a:r>
            <a:r>
              <a:rPr lang="de-DE" sz="2300" b="1" dirty="0" smtClean="0">
                <a:solidFill>
                  <a:srgbClr val="007095"/>
                </a:solidFill>
                <a:latin typeface="Lucida Sans" charset="0"/>
                <a:cs typeface="Arial" charset="0"/>
              </a:rPr>
              <a:t> the </a:t>
            </a:r>
            <a:r>
              <a:rPr lang="de-DE" sz="2300" b="1" dirty="0" err="1" smtClean="0">
                <a:solidFill>
                  <a:srgbClr val="007095"/>
                </a:solidFill>
                <a:latin typeface="Lucida Sans" charset="0"/>
                <a:cs typeface="Arial" charset="0"/>
              </a:rPr>
              <a:t>latest</a:t>
            </a:r>
            <a:r>
              <a:rPr lang="de-DE" sz="2300" b="1" dirty="0" smtClean="0">
                <a:solidFill>
                  <a:srgbClr val="007095"/>
                </a:solidFill>
                <a:latin typeface="Lucida Sans" charset="0"/>
                <a:cs typeface="Arial" charset="0"/>
              </a:rPr>
              <a:t> </a:t>
            </a:r>
            <a:r>
              <a:rPr lang="de-DE" sz="2300" b="1" dirty="0" err="1" smtClean="0">
                <a:solidFill>
                  <a:srgbClr val="007095"/>
                </a:solidFill>
                <a:latin typeface="Lucida Sans" charset="0"/>
                <a:cs typeface="Arial" charset="0"/>
              </a:rPr>
              <a:t>updates</a:t>
            </a:r>
            <a:r>
              <a:rPr lang="de-DE" sz="2300" b="1" dirty="0" smtClean="0">
                <a:solidFill>
                  <a:srgbClr val="007095"/>
                </a:solidFill>
                <a:latin typeface="Lucida Sans" charset="0"/>
                <a:cs typeface="Arial" charset="0"/>
              </a:rPr>
              <a:t> </a:t>
            </a:r>
            <a:r>
              <a:rPr lang="de-DE" sz="2300" b="1" dirty="0" err="1" smtClean="0">
                <a:solidFill>
                  <a:srgbClr val="007095"/>
                </a:solidFill>
                <a:latin typeface="Lucida Sans" charset="0"/>
                <a:cs typeface="Arial" charset="0"/>
              </a:rPr>
              <a:t>by</a:t>
            </a:r>
            <a:r>
              <a:rPr lang="de-DE" sz="2300" b="1" dirty="0" smtClean="0">
                <a:solidFill>
                  <a:srgbClr val="007095"/>
                </a:solidFill>
                <a:latin typeface="Lucida Sans" charset="0"/>
                <a:cs typeface="Arial" charset="0"/>
              </a:rPr>
              <a:t> </a:t>
            </a:r>
            <a:r>
              <a:rPr lang="de-DE" sz="2300" b="1" dirty="0" err="1" smtClean="0">
                <a:solidFill>
                  <a:srgbClr val="007095"/>
                </a:solidFill>
                <a:latin typeface="Lucida Sans" charset="0"/>
                <a:cs typeface="Arial" charset="0"/>
              </a:rPr>
              <a:t>signing</a:t>
            </a:r>
            <a:r>
              <a:rPr lang="de-DE" sz="2300" b="1" dirty="0" smtClean="0">
                <a:solidFill>
                  <a:srgbClr val="007095"/>
                </a:solidFill>
                <a:latin typeface="Lucida Sans" charset="0"/>
                <a:cs typeface="Arial" charset="0"/>
              </a:rPr>
              <a:t> </a:t>
            </a:r>
            <a:r>
              <a:rPr lang="de-DE" sz="2300" b="1" dirty="0" err="1" smtClean="0">
                <a:solidFill>
                  <a:srgbClr val="007095"/>
                </a:solidFill>
                <a:latin typeface="Lucida Sans" charset="0"/>
                <a:cs typeface="Arial" charset="0"/>
              </a:rPr>
              <a:t>up</a:t>
            </a:r>
            <a:r>
              <a:rPr lang="de-DE" sz="2300" b="1" dirty="0" smtClean="0">
                <a:solidFill>
                  <a:srgbClr val="007095"/>
                </a:solidFill>
                <a:latin typeface="Lucida Sans" charset="0"/>
                <a:cs typeface="Arial" charset="0"/>
              </a:rPr>
              <a:t> online!</a:t>
            </a:r>
          </a:p>
        </p:txBody>
      </p:sp>
      <p:sp>
        <p:nvSpPr>
          <p:cNvPr id="12" name="TextBox 7"/>
          <p:cNvSpPr txBox="1">
            <a:spLocks noChangeArrowheads="1"/>
          </p:cNvSpPr>
          <p:nvPr userDrawn="1"/>
        </p:nvSpPr>
        <p:spPr bwMode="auto">
          <a:xfrm>
            <a:off x="503238" y="5732463"/>
            <a:ext cx="81724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431800" indent="1936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SzPct val="50000"/>
              <a:buFont typeface="Wingdings" pitchFamily="2" charset="2"/>
              <a:buNone/>
              <a:defRPr/>
            </a:pPr>
            <a:r>
              <a:rPr lang="en-GB" altLang="de-DE" sz="900" smtClean="0">
                <a:solidFill>
                  <a:srgbClr val="004681"/>
                </a:solidFill>
                <a:latin typeface="Lucida Sans" pitchFamily="34" charset="0"/>
                <a:cs typeface="Arial" pitchFamily="34" charset="0"/>
              </a:rPr>
              <a:t>This project has received funding from the European Union</a:t>
            </a:r>
            <a:r>
              <a:rPr lang="en-GB" altLang="ja-JP" sz="900" smtClean="0">
                <a:solidFill>
                  <a:srgbClr val="004681"/>
                </a:solidFill>
                <a:latin typeface="Lucida Sans" pitchFamily="34" charset="0"/>
                <a:cs typeface="Arial" pitchFamily="34" charset="0"/>
              </a:rPr>
              <a:t>’s Horizon 2020 research and innovation programme under grant agreement no 646456. The sole responsibility for the content of this presentation lies with the GrowSmarter project and in no way reflects the views of the European Union.</a:t>
            </a:r>
          </a:p>
          <a:p>
            <a:pPr lvl="2" eaLnBrk="1" hangingPunct="1">
              <a:buSzPct val="70000"/>
              <a:buFontTx/>
              <a:buChar char="•"/>
              <a:defRPr/>
            </a:pPr>
            <a:endParaRPr lang="de-DE" altLang="de-DE" sz="900" smtClean="0">
              <a:solidFill>
                <a:srgbClr val="004681"/>
              </a:solidFill>
              <a:cs typeface="Arial" pitchFamily="34" charset="0"/>
            </a:endParaRPr>
          </a:p>
        </p:txBody>
      </p:sp>
      <p:pic>
        <p:nvPicPr>
          <p:cNvPr id="17" name="email128-blue.jpg" descr="/Festplatte/Grafische Arbeiten/arbeit/2015/ICLEI/Änderung_19-5-15 /email128-blue.jpg"/>
          <p:cNvPicPr>
            <a:picLocks noChangeAspect="1"/>
          </p:cNvPicPr>
          <p:nvPr userDrawn="1"/>
        </p:nvPicPr>
        <p:blipFill>
          <a:blip r:embed="rId3" r:link="rId4" cstate="print"/>
          <a:srcRect/>
          <a:stretch>
            <a:fillRect/>
          </a:stretch>
        </p:blipFill>
        <p:spPr bwMode="auto">
          <a:xfrm>
            <a:off x="901700" y="4552950"/>
            <a:ext cx="933450" cy="747713"/>
          </a:xfrm>
          <a:prstGeom prst="rect">
            <a:avLst/>
          </a:prstGeom>
          <a:noFill/>
          <a:ln w="9525">
            <a:noFill/>
            <a:miter lim="800000"/>
            <a:headEnd/>
            <a:tailEnd/>
          </a:ln>
        </p:spPr>
      </p:pic>
      <p:sp>
        <p:nvSpPr>
          <p:cNvPr id="11" name="Text Placeholder 2"/>
          <p:cNvSpPr>
            <a:spLocks noGrp="1"/>
          </p:cNvSpPr>
          <p:nvPr>
            <p:ph type="body" sz="quarter" idx="10"/>
          </p:nvPr>
        </p:nvSpPr>
        <p:spPr>
          <a:xfrm>
            <a:off x="3491880" y="1772270"/>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smtClean="0"/>
              <a:t>Click to edit Master text styles</a:t>
            </a:r>
          </a:p>
        </p:txBody>
      </p:sp>
      <p:sp>
        <p:nvSpPr>
          <p:cNvPr id="13" name="Text Placeholder 2"/>
          <p:cNvSpPr>
            <a:spLocks noGrp="1"/>
          </p:cNvSpPr>
          <p:nvPr>
            <p:ph type="body" sz="quarter" idx="19"/>
          </p:nvPr>
        </p:nvSpPr>
        <p:spPr>
          <a:xfrm>
            <a:off x="3491880" y="2399281"/>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smtClean="0"/>
              <a:t>Click to edit Master text styles</a:t>
            </a:r>
          </a:p>
        </p:txBody>
      </p:sp>
      <p:sp>
        <p:nvSpPr>
          <p:cNvPr id="14" name="Text Placeholder 2"/>
          <p:cNvSpPr>
            <a:spLocks noGrp="1"/>
          </p:cNvSpPr>
          <p:nvPr>
            <p:ph type="body" sz="quarter" idx="20"/>
          </p:nvPr>
        </p:nvSpPr>
        <p:spPr>
          <a:xfrm>
            <a:off x="3491880" y="2759643"/>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smtClean="0"/>
              <a:t>Click to edit Master text styles</a:t>
            </a:r>
          </a:p>
        </p:txBody>
      </p:sp>
      <p:sp>
        <p:nvSpPr>
          <p:cNvPr id="15" name="Text Placeholder 2"/>
          <p:cNvSpPr>
            <a:spLocks noGrp="1"/>
          </p:cNvSpPr>
          <p:nvPr>
            <p:ph type="body" sz="quarter" idx="21"/>
          </p:nvPr>
        </p:nvSpPr>
        <p:spPr>
          <a:xfrm>
            <a:off x="3491880" y="3116034"/>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smtClean="0"/>
              <a:t>Click to edit Master text styles</a:t>
            </a:r>
          </a:p>
        </p:txBody>
      </p:sp>
      <p:sp>
        <p:nvSpPr>
          <p:cNvPr id="16" name="Text Placeholder 2"/>
          <p:cNvSpPr>
            <a:spLocks noGrp="1"/>
          </p:cNvSpPr>
          <p:nvPr>
            <p:ph type="body" sz="quarter" idx="22"/>
          </p:nvPr>
        </p:nvSpPr>
        <p:spPr>
          <a:xfrm>
            <a:off x="3491880" y="3473216"/>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smtClean="0"/>
              <a:t>Click to edit Master text styles</a:t>
            </a:r>
          </a:p>
        </p:txBody>
      </p:sp>
      <p:sp>
        <p:nvSpPr>
          <p:cNvPr id="18" name="Text Placeholder 2"/>
          <p:cNvSpPr>
            <a:spLocks noGrp="1"/>
          </p:cNvSpPr>
          <p:nvPr>
            <p:ph type="body" sz="quarter" idx="23"/>
          </p:nvPr>
        </p:nvSpPr>
        <p:spPr>
          <a:xfrm>
            <a:off x="3491880" y="3833578"/>
            <a:ext cx="5076564" cy="360362"/>
          </a:xfrm>
          <a:prstGeom prst="rect">
            <a:avLst/>
          </a:prstGeom>
        </p:spPr>
        <p:txBody>
          <a:bodyPr vert="horz"/>
          <a:lstStyle>
            <a:lvl1pPr marL="0" indent="0" algn="l">
              <a:buFontTx/>
              <a:buNone/>
              <a:defRPr lang="de-DE" sz="1800" b="0" i="0" cap="none" dirty="0" smtClean="0">
                <a:solidFill>
                  <a:schemeClr val="bg1"/>
                </a:solidFill>
                <a:latin typeface="Lucida Sans" pitchFamily="34" charset="0"/>
                <a:ea typeface="ＭＳ Ｐゴシック" pitchFamily="34" charset="-128"/>
                <a:cs typeface="Arial" pitchFamily="34" charset="0"/>
              </a:defRPr>
            </a:lvl1pPr>
          </a:lstStyle>
          <a:p>
            <a:pPr lvl="0"/>
            <a:r>
              <a:rPr lang="de-DE" noProof="0"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Festplatte/Grafische%20Arbeiten/arbeit/2015/ICLEI/Grow%20Smarter%20&#8211;%20Daten%20fu&#776;r%20Tom/&#8226;%20fu&#776;r%20PPT/Grow-Smarter_PPT_background2.jpg"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www.grow-smarter.e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NNOCAT_Background_PPT_NEU.gif" descr="/Festplatte/Grafische Arbeiten/arbeit/2015/ICLEI/Grow Smarter – Daten für Tom/• für PPT/Grow-Smarter_PPT_background2.jpg"/>
          <p:cNvPicPr>
            <a:picLocks/>
          </p:cNvPicPr>
          <p:nvPr userDrawn="1"/>
        </p:nvPicPr>
        <p:blipFill>
          <a:blip r:embed="rId7" r:link="rId8" cstate="print"/>
          <a:srcRect/>
          <a:stretch>
            <a:fillRect/>
          </a:stretch>
        </p:blipFill>
        <p:spPr bwMode="auto">
          <a:xfrm>
            <a:off x="0" y="1588"/>
            <a:ext cx="9144000" cy="6881812"/>
          </a:xfrm>
          <a:prstGeom prst="rect">
            <a:avLst/>
          </a:prstGeom>
          <a:noFill/>
          <a:ln w="9525">
            <a:noFill/>
            <a:miter lim="800000"/>
            <a:headEnd/>
            <a:tailEnd/>
          </a:ln>
        </p:spPr>
      </p:pic>
      <p:sp>
        <p:nvSpPr>
          <p:cNvPr id="1028" name="TextBox 1">
            <a:hlinkClick r:id="rId9"/>
            <a:extLst>
              <a:ext uri="{FF2B5EF4-FFF2-40B4-BE49-F238E27FC236}"/>
            </a:extLst>
          </p:cNvPr>
          <p:cNvSpPr txBox="1">
            <a:spLocks noChangeArrowheads="1"/>
          </p:cNvSpPr>
          <p:nvPr userDrawn="1"/>
        </p:nvSpPr>
        <p:spPr bwMode="auto">
          <a:xfrm>
            <a:off x="250825" y="6453188"/>
            <a:ext cx="2017713" cy="26193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e-DE" sz="1100">
                <a:latin typeface="Lucida Sans" charset="0"/>
                <a:hlinkClick r:id="rId9"/>
              </a:rPr>
              <a:t>www.grow-smarter.eu</a:t>
            </a:r>
            <a:endParaRPr lang="de-DE" sz="1100">
              <a:latin typeface="Lucida Sans" charset="0"/>
            </a:endParaRPr>
          </a:p>
        </p:txBody>
      </p:sp>
      <p:sp>
        <p:nvSpPr>
          <p:cNvPr id="6" name="Rectangle 5">
            <a:extLst>
              <a:ext uri="{FF2B5EF4-FFF2-40B4-BE49-F238E27FC236}"/>
            </a:extLst>
          </p:cNvPr>
          <p:cNvSpPr/>
          <p:nvPr userDrawn="1"/>
        </p:nvSpPr>
        <p:spPr>
          <a:xfrm>
            <a:off x="0" y="1588"/>
            <a:ext cx="9144000" cy="11953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1029" name="Picture 5" descr="I:\A-Sustainable Economy and Procurement\Projects\GrowSmarter - 23108\Work packages\WP8 - Dissemination\02 Visual identity\01 Logo\LOGO_final\Grow-Smarter_logo_CMYK_300dpi.tif"/>
          <p:cNvPicPr>
            <a:picLocks noChangeAspect="1" noChangeArrowheads="1"/>
          </p:cNvPicPr>
          <p:nvPr userDrawn="1"/>
        </p:nvPicPr>
        <p:blipFill>
          <a:blip r:embed="rId10" cstate="print"/>
          <a:srcRect/>
          <a:stretch>
            <a:fillRect/>
          </a:stretch>
        </p:blipFill>
        <p:spPr bwMode="auto">
          <a:xfrm>
            <a:off x="5940425" y="6124575"/>
            <a:ext cx="2949575" cy="657225"/>
          </a:xfrm>
          <a:prstGeom prst="rect">
            <a:avLst/>
          </a:prstGeom>
          <a:noFill/>
          <a:ln w="9525">
            <a:noFill/>
            <a:miter lim="800000"/>
            <a:headEnd/>
            <a:tailEnd/>
          </a:ln>
        </p:spPr>
      </p:pic>
      <p:sp>
        <p:nvSpPr>
          <p:cNvPr id="7" name="TextBox 7"/>
          <p:cNvSpPr txBox="1">
            <a:spLocks noChangeArrowheads="1"/>
          </p:cNvSpPr>
          <p:nvPr userDrawn="1"/>
        </p:nvSpPr>
        <p:spPr bwMode="auto">
          <a:xfrm>
            <a:off x="1979613" y="6499225"/>
            <a:ext cx="39608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de-DE" altLang="de-DE" sz="800" dirty="0" smtClean="0">
                <a:latin typeface="Lucida Sans" pitchFamily="34" charset="0"/>
              </a:rPr>
              <a:t>FC Replication Workshop </a:t>
            </a:r>
            <a:r>
              <a:rPr lang="de-DE" altLang="de-DE" sz="800" dirty="0" err="1" smtClean="0">
                <a:latin typeface="Lucida Sans" pitchFamily="34" charset="0"/>
              </a:rPr>
              <a:t>Suceava</a:t>
            </a:r>
            <a:r>
              <a:rPr lang="de-DE" altLang="de-DE" sz="800" dirty="0" smtClean="0">
                <a:latin typeface="Lucida Sans" pitchFamily="34" charset="0"/>
              </a:rPr>
              <a:t>    I    Low </a:t>
            </a:r>
            <a:r>
              <a:rPr lang="de-DE" altLang="de-DE" sz="800" dirty="0" err="1" smtClean="0">
                <a:latin typeface="Lucida Sans" pitchFamily="34" charset="0"/>
              </a:rPr>
              <a:t>Energy</a:t>
            </a:r>
            <a:r>
              <a:rPr lang="de-DE" altLang="de-DE" sz="800" dirty="0" smtClean="0">
                <a:latin typeface="Lucida Sans" pitchFamily="34" charset="0"/>
              </a:rPr>
              <a:t> </a:t>
            </a:r>
            <a:r>
              <a:rPr lang="de-DE" altLang="de-DE" sz="800" dirty="0" err="1" smtClean="0">
                <a:latin typeface="Lucida Sans" pitchFamily="34" charset="0"/>
              </a:rPr>
              <a:t>Districts</a:t>
            </a:r>
            <a:r>
              <a:rPr lang="de-DE" altLang="de-DE" sz="800" dirty="0" smtClean="0">
                <a:latin typeface="Lucida Sans" pitchFamily="34" charset="0"/>
              </a:rPr>
              <a:t>   I   10/04/2018</a:t>
            </a:r>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Lst>
  <p:transition spd="slow"/>
  <p:timing>
    <p:tnLst>
      <p:par>
        <p:cTn id="1" dur="indefinite" restart="never" nodeType="tmRoot"/>
      </p:par>
    </p:tnLst>
  </p:timing>
  <p:hf hdr="0"/>
  <p:txStyles>
    <p:titleStyle>
      <a:lvl1pPr algn="l" rtl="0" eaLnBrk="0" fontAlgn="base" hangingPunct="0">
        <a:spcBef>
          <a:spcPct val="0"/>
        </a:spcBef>
        <a:spcAft>
          <a:spcPct val="0"/>
        </a:spcAft>
        <a:defRPr sz="2000" b="1" cap="all">
          <a:solidFill>
            <a:srgbClr val="004681"/>
          </a:solidFill>
          <a:latin typeface="+mj-lt"/>
          <a:ea typeface="ＭＳ Ｐゴシック" panose="020B0600070205080204" pitchFamily="34" charset="-128"/>
          <a:cs typeface="MS PGothic" panose="020B0600070205080204" pitchFamily="34" charset="-128"/>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p:titleStyle>
    <p:bodyStyle>
      <a:lvl1pPr marL="342900" indent="-342900" algn="l" rtl="0" eaLnBrk="0" fontAlgn="base" hangingPunct="0">
        <a:spcBef>
          <a:spcPct val="20000"/>
        </a:spcBef>
        <a:spcAft>
          <a:spcPts val="500"/>
        </a:spcAft>
        <a:buFont typeface="Wingdings" pitchFamily="2" charset="2"/>
        <a:buChar char="•"/>
        <a:defRPr sz="1600" b="1">
          <a:solidFill>
            <a:srgbClr val="004681"/>
          </a:solidFill>
          <a:latin typeface="+mn-lt"/>
          <a:ea typeface="ＭＳ Ｐゴシック" panose="020B0600070205080204" pitchFamily="34" charset="-128"/>
          <a:cs typeface="ＭＳ Ｐゴシック" panose="020B0600070205080204" pitchFamily="34" charset="-128"/>
        </a:defRPr>
      </a:lvl1pPr>
      <a:lvl2pPr marL="358775" indent="98425" algn="l" rtl="0" eaLnBrk="0" fontAlgn="base" hangingPunct="0">
        <a:spcBef>
          <a:spcPts val="300"/>
        </a:spcBef>
        <a:spcAft>
          <a:spcPts val="600"/>
        </a:spcAft>
        <a:buSzPct val="50000"/>
        <a:buFont typeface="Wingdings" pitchFamily="2" charset="2"/>
        <a:buChar char="–"/>
        <a:defRPr sz="1200" b="1" cap="all">
          <a:solidFill>
            <a:srgbClr val="004681"/>
          </a:solidFill>
          <a:latin typeface="Arial"/>
          <a:ea typeface="ＭＳ Ｐゴシック" panose="020B0600070205080204" pitchFamily="34" charset="-128"/>
          <a:cs typeface="Arial"/>
        </a:defRPr>
      </a:lvl2pPr>
      <a:lvl3pPr marL="358775" indent="555625" algn="l" rtl="0" eaLnBrk="0" fontAlgn="base" hangingPunct="0">
        <a:spcBef>
          <a:spcPct val="20000"/>
        </a:spcBef>
        <a:spcAft>
          <a:spcPts val="600"/>
        </a:spcAft>
        <a:buSzPct val="70000"/>
        <a:buChar char="•"/>
        <a:defRPr sz="1200">
          <a:solidFill>
            <a:srgbClr val="004681"/>
          </a:solidFill>
          <a:latin typeface="Arial"/>
          <a:ea typeface="Arial" charset="0"/>
          <a:cs typeface="Arial"/>
        </a:defRPr>
      </a:lvl3pPr>
      <a:lvl4pPr marL="358775" indent="1012825" algn="l" rtl="0" eaLnBrk="0" fontAlgn="base" hangingPunct="0">
        <a:spcBef>
          <a:spcPts val="300"/>
        </a:spcBef>
        <a:spcAft>
          <a:spcPct val="0"/>
        </a:spcAft>
        <a:buSzPct val="40000"/>
        <a:buChar char="–"/>
        <a:defRPr sz="1200">
          <a:solidFill>
            <a:schemeClr val="tx2"/>
          </a:solidFill>
          <a:latin typeface="Arial" charset="0"/>
          <a:ea typeface="Arial" charset="0"/>
          <a:cs typeface="Arial" charset="0"/>
        </a:defRPr>
      </a:lvl4pPr>
      <a:lvl5pPr marL="358775" indent="1470025" algn="l" rtl="0" eaLnBrk="0" fontAlgn="base" hangingPunct="0">
        <a:spcBef>
          <a:spcPts val="300"/>
        </a:spcBef>
        <a:spcAft>
          <a:spcPts val="600"/>
        </a:spcAft>
        <a:buSzPct val="80000"/>
        <a:buChar char="»"/>
        <a:defRPr sz="1200" cap="all">
          <a:solidFill>
            <a:schemeClr val="tx2"/>
          </a:solidFill>
          <a:latin typeface="Arial" charset="0"/>
          <a:ea typeface="Arial" charset="0"/>
          <a:cs typeface="Arial" charset="0"/>
        </a:defRPr>
      </a:lvl5pPr>
      <a:lvl6pPr marL="2514600" indent="-228600" algn="l" rtl="0" fontAlgn="base">
        <a:spcBef>
          <a:spcPct val="20000"/>
        </a:spcBef>
        <a:spcAft>
          <a:spcPct val="0"/>
        </a:spcAft>
        <a:buSzPct val="80000"/>
        <a:defRPr sz="2000">
          <a:solidFill>
            <a:schemeClr val="tx2"/>
          </a:solidFill>
          <a:latin typeface="ScalaSansOT-Regular" charset="0"/>
          <a:ea typeface="Arial" charset="0"/>
          <a:cs typeface="+mn-cs"/>
        </a:defRPr>
      </a:lvl6pPr>
      <a:lvl7pPr marL="2971800" indent="-228600" algn="l" rtl="0" fontAlgn="base">
        <a:spcBef>
          <a:spcPct val="20000"/>
        </a:spcBef>
        <a:spcAft>
          <a:spcPct val="0"/>
        </a:spcAft>
        <a:buSzPct val="80000"/>
        <a:defRPr sz="2000">
          <a:solidFill>
            <a:schemeClr val="tx2"/>
          </a:solidFill>
          <a:latin typeface="ScalaSansOT-Regular" charset="0"/>
          <a:ea typeface="Arial" charset="0"/>
          <a:cs typeface="+mn-cs"/>
        </a:defRPr>
      </a:lvl7pPr>
      <a:lvl8pPr marL="3429000" indent="-228600" algn="l" rtl="0" fontAlgn="base">
        <a:spcBef>
          <a:spcPct val="20000"/>
        </a:spcBef>
        <a:spcAft>
          <a:spcPct val="0"/>
        </a:spcAft>
        <a:buSzPct val="80000"/>
        <a:defRPr sz="2000">
          <a:solidFill>
            <a:schemeClr val="tx2"/>
          </a:solidFill>
          <a:latin typeface="ScalaSansOT-Regular" charset="0"/>
          <a:ea typeface="Arial" charset="0"/>
          <a:cs typeface="+mn-cs"/>
        </a:defRPr>
      </a:lvl8pPr>
      <a:lvl9pPr marL="3886200" indent="-228600" algn="l" rtl="0" fontAlgn="base">
        <a:spcBef>
          <a:spcPct val="20000"/>
        </a:spcBef>
        <a:spcAft>
          <a:spcPct val="0"/>
        </a:spcAft>
        <a:buSzPct val="80000"/>
        <a:defRPr sz="2000">
          <a:solidFill>
            <a:schemeClr val="tx2"/>
          </a:solidFill>
          <a:latin typeface="ScalaSansOT-Regular" charset="0"/>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estplatte/Grafische%20Arbeiten/arbeit/2015/ICLEI/A&#776;nderung_19-5-15%20/Grow-Smarter_eyecatcher-cube_RGB.jpg" TargetMode="Externa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044575" y="1482725"/>
            <a:ext cx="6767513" cy="506413"/>
          </a:xfrm>
        </p:spPr>
        <p:txBody>
          <a:bodyPr/>
          <a:lstStyle/>
          <a:p>
            <a:pPr>
              <a:defRPr/>
            </a:pPr>
            <a:r>
              <a:rPr lang="de-DE" dirty="0">
                <a:ea typeface="ＭＳ Ｐゴシック" charset="0"/>
              </a:rPr>
              <a:t>the GrowSmarter project</a:t>
            </a:r>
            <a:br>
              <a:rPr lang="de-DE" dirty="0">
                <a:ea typeface="ＭＳ Ｐゴシック" charset="0"/>
              </a:rPr>
            </a:br>
            <a:r>
              <a:rPr lang="de-DE" dirty="0">
                <a:ea typeface="ＭＳ Ｐゴシック" charset="0"/>
              </a:rPr>
              <a:t>2015-2019</a:t>
            </a:r>
            <a:br>
              <a:rPr lang="de-DE" dirty="0">
                <a:ea typeface="ＭＳ Ｐゴシック" charset="0"/>
              </a:rPr>
            </a:br>
            <a:endParaRPr lang="de-DE" dirty="0">
              <a:ea typeface="ＭＳ Ｐゴシック" charset="0"/>
            </a:endParaRPr>
          </a:p>
        </p:txBody>
      </p:sp>
      <p:sp>
        <p:nvSpPr>
          <p:cNvPr id="7171" name="Subtitle 2"/>
          <p:cNvSpPr>
            <a:spLocks noGrp="1"/>
          </p:cNvSpPr>
          <p:nvPr>
            <p:ph type="subTitle" idx="1"/>
          </p:nvPr>
        </p:nvSpPr>
        <p:spPr bwMode="auto">
          <a:xfrm>
            <a:off x="382588" y="2425700"/>
            <a:ext cx="8353425" cy="601663"/>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altLang="ca-ES">
                <a:cs typeface="Arial" charset="0"/>
              </a:rPr>
              <a:t>Low Energy Districts</a:t>
            </a:r>
            <a:br>
              <a:rPr altLang="ca-ES">
                <a:cs typeface="Arial" charset="0"/>
              </a:rPr>
            </a:br>
            <a:r>
              <a:rPr lang="de-DE" altLang="ca-ES">
                <a:cs typeface="Arial" charset="0"/>
              </a:rPr>
              <a:t>Replication Workshop Suceava</a:t>
            </a:r>
            <a:endParaRPr altLang="ca-ES" i="1">
              <a:cs typeface="Arial" charset="0"/>
            </a:endParaRPr>
          </a:p>
        </p:txBody>
      </p:sp>
      <p:sp>
        <p:nvSpPr>
          <p:cNvPr id="7172" name="Text Placeholder 3"/>
          <p:cNvSpPr>
            <a:spLocks noGrp="1"/>
          </p:cNvSpPr>
          <p:nvPr>
            <p:ph type="body" sz="quarter" idx="10"/>
          </p:nvPr>
        </p:nvSpPr>
        <p:spPr bwMode="auto">
          <a:xfrm>
            <a:off x="1943100" y="3284538"/>
            <a:ext cx="5076825" cy="360362"/>
          </a:xfrm>
          <a:noFill/>
          <a:ln>
            <a:miter lim="800000"/>
            <a:headEnd/>
            <a:tailEnd/>
          </a:ln>
        </p:spPr>
        <p:txBody>
          <a:bodyPr wrap="square" lIns="91440" tIns="45720" rIns="91440" bIns="45720" numCol="1" anchor="t" anchorCtr="0" compatLnSpc="1">
            <a:prstTxWarp prst="textNoShape">
              <a:avLst/>
            </a:prstTxWarp>
          </a:bodyPr>
          <a:lstStyle/>
          <a:p>
            <a:r>
              <a:rPr altLang="ca-ES">
                <a:cs typeface="Arial" charset="0"/>
              </a:rPr>
              <a:t>Cologne</a:t>
            </a:r>
          </a:p>
        </p:txBody>
      </p:sp>
      <p:pic>
        <p:nvPicPr>
          <p:cNvPr id="7173" name="Grow-Smarter_eyecatcher_v2.jpg" descr="/Festplatte/Grafische Arbeiten/arbeit/2015/ICLEI/Änderung_19-5-15 /Grow-Smarter_eyecatcher-cube_RGB.jpg"/>
          <p:cNvPicPr>
            <a:picLocks noGrp="1" noChangeAspect="1"/>
          </p:cNvPicPr>
          <p:nvPr>
            <p:ph type="pic" sz="quarter" idx="12"/>
          </p:nvPr>
        </p:nvPicPr>
        <p:blipFill>
          <a:blip r:embed="rId2" r:link="rId3" cstate="print"/>
          <a:srcRect/>
          <a:stretch>
            <a:fillRect/>
          </a:stretch>
        </p:blipFill>
        <p:spPr bwMode="auto">
          <a:xfrm>
            <a:off x="7505700" y="188913"/>
            <a:ext cx="1387475" cy="1462087"/>
          </a:xfrm>
          <a:noFill/>
          <a:ln>
            <a:miter lim="800000"/>
            <a:headEnd/>
            <a:tailEnd/>
          </a:ln>
        </p:spPr>
      </p:pic>
      <p:pic>
        <p:nvPicPr>
          <p:cNvPr id="7174" name="Picture 11"/>
          <p:cNvPicPr>
            <a:picLocks noChangeAspect="1" noChangeArrowheads="1"/>
          </p:cNvPicPr>
          <p:nvPr/>
        </p:nvPicPr>
        <p:blipFill>
          <a:blip r:embed="rId4" cstate="print"/>
          <a:srcRect/>
          <a:stretch>
            <a:fillRect/>
          </a:stretch>
        </p:blipFill>
        <p:spPr bwMode="auto">
          <a:xfrm>
            <a:off x="5730875" y="3860800"/>
            <a:ext cx="2233613" cy="2160588"/>
          </a:xfrm>
          <a:prstGeom prst="rect">
            <a:avLst/>
          </a:prstGeom>
          <a:noFill/>
          <a:ln w="9525">
            <a:noFill/>
            <a:miter lim="800000"/>
            <a:headEnd/>
            <a:tailEnd/>
          </a:ln>
        </p:spPr>
      </p:pic>
      <p:pic>
        <p:nvPicPr>
          <p:cNvPr id="7175" name="Picture 12"/>
          <p:cNvPicPr>
            <a:picLocks noChangeAspect="1" noChangeArrowheads="1"/>
          </p:cNvPicPr>
          <p:nvPr/>
        </p:nvPicPr>
        <p:blipFill>
          <a:blip r:embed="rId5" cstate="print"/>
          <a:srcRect/>
          <a:stretch>
            <a:fillRect/>
          </a:stretch>
        </p:blipFill>
        <p:spPr bwMode="auto">
          <a:xfrm>
            <a:off x="3282950" y="3860800"/>
            <a:ext cx="2274888" cy="2160588"/>
          </a:xfrm>
          <a:prstGeom prst="rect">
            <a:avLst/>
          </a:prstGeom>
          <a:noFill/>
          <a:ln w="9525">
            <a:noFill/>
            <a:miter lim="800000"/>
            <a:headEnd/>
            <a:tailEnd/>
          </a:ln>
        </p:spPr>
      </p:pic>
      <p:pic>
        <p:nvPicPr>
          <p:cNvPr id="7176" name="Picture 13"/>
          <p:cNvPicPr>
            <a:picLocks noChangeAspect="1" noChangeArrowheads="1"/>
          </p:cNvPicPr>
          <p:nvPr/>
        </p:nvPicPr>
        <p:blipFill>
          <a:blip r:embed="rId6" cstate="print"/>
          <a:srcRect/>
          <a:stretch>
            <a:fillRect/>
          </a:stretch>
        </p:blipFill>
        <p:spPr bwMode="auto">
          <a:xfrm>
            <a:off x="900113" y="3860800"/>
            <a:ext cx="2211387" cy="21605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8"/>
          <p:cNvPicPr>
            <a:picLocks noChangeAspect="1" noChangeArrowheads="1"/>
          </p:cNvPicPr>
          <p:nvPr/>
        </p:nvPicPr>
        <p:blipFill>
          <a:blip r:embed="rId3" cstate="print"/>
          <a:srcRect/>
          <a:stretch>
            <a:fillRect/>
          </a:stretch>
        </p:blipFill>
        <p:spPr bwMode="auto">
          <a:xfrm>
            <a:off x="5899150" y="3511550"/>
            <a:ext cx="2849563" cy="2581275"/>
          </a:xfrm>
          <a:prstGeom prst="rect">
            <a:avLst/>
          </a:prstGeom>
          <a:noFill/>
          <a:ln w="9525">
            <a:noFill/>
            <a:miter lim="800000"/>
            <a:headEnd/>
            <a:tailEnd/>
          </a:ln>
        </p:spPr>
      </p:pic>
      <p:sp>
        <p:nvSpPr>
          <p:cNvPr id="7" name="Textplatzhalter 3">
            <a:extLst>
              <a:ext uri="{FF2B5EF4-FFF2-40B4-BE49-F238E27FC236}"/>
            </a:extLst>
          </p:cNvPr>
          <p:cNvSpPr>
            <a:spLocks noGrp="1" noChangeArrowheads="1"/>
          </p:cNvSpPr>
          <p:nvPr>
            <p:ph type="body" sz="quarter" idx="15"/>
          </p:nvPr>
        </p:nvSpPr>
        <p:spPr bwMode="auto">
          <a:xfrm>
            <a:off x="250825" y="1412875"/>
            <a:ext cx="7489825" cy="45656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a:defRPr/>
            </a:pPr>
            <a:r>
              <a:rPr lang="en-US" sz="2000" b="1" kern="1200" dirty="0" err="1" smtClean="0">
                <a:solidFill>
                  <a:srgbClr val="74A0BB"/>
                </a:solidFill>
                <a:latin typeface="Lucida Sans" pitchFamily="34" charset="0"/>
                <a:cs typeface="Arial" pitchFamily="34" charset="0"/>
              </a:rPr>
              <a:t>GreenAir</a:t>
            </a:r>
            <a:r>
              <a:rPr lang="en-US" sz="2000" b="1" kern="1200" dirty="0" smtClean="0">
                <a:solidFill>
                  <a:srgbClr val="74A0BB"/>
                </a:solidFill>
                <a:latin typeface="Lucida Sans" pitchFamily="34" charset="0"/>
                <a:cs typeface="Arial" pitchFamily="34" charset="0"/>
              </a:rPr>
              <a:t> </a:t>
            </a:r>
            <a:r>
              <a:rPr lang="en-US" sz="2000" b="1" kern="1200" dirty="0">
                <a:solidFill>
                  <a:srgbClr val="74A0BB"/>
                </a:solidFill>
                <a:latin typeface="Lucida Sans" pitchFamily="34" charset="0"/>
                <a:cs typeface="Arial" pitchFamily="34" charset="0"/>
              </a:rPr>
              <a:t>offers a </a:t>
            </a:r>
            <a:r>
              <a:rPr lang="en-US" sz="2000" b="1" kern="1200" dirty="0">
                <a:solidFill>
                  <a:srgbClr val="007195"/>
                </a:solidFill>
                <a:latin typeface="Lucida Sans" pitchFamily="34" charset="0"/>
                <a:cs typeface="Arial" pitchFamily="34" charset="0"/>
              </a:rPr>
              <a:t>room-air-monitoring service </a:t>
            </a:r>
            <a:r>
              <a:rPr lang="en-US" sz="2000" b="1" kern="1200" dirty="0">
                <a:solidFill>
                  <a:srgbClr val="74A0BB"/>
                </a:solidFill>
                <a:latin typeface="Lucida Sans" pitchFamily="34" charset="0"/>
                <a:cs typeface="Arial" pitchFamily="34" charset="0"/>
              </a:rPr>
              <a:t>with ventilation and heating </a:t>
            </a:r>
            <a:r>
              <a:rPr lang="en-US" sz="2000" b="1" kern="1200" dirty="0" smtClean="0">
                <a:solidFill>
                  <a:srgbClr val="74A0BB"/>
                </a:solidFill>
                <a:latin typeface="Lucida Sans" pitchFamily="34" charset="0"/>
                <a:cs typeface="Arial" pitchFamily="34" charset="0"/>
              </a:rPr>
              <a:t>recommendations</a:t>
            </a:r>
            <a:endParaRPr lang="en-US" sz="2000" b="1" kern="1200" dirty="0">
              <a:solidFill>
                <a:srgbClr val="74A0BB"/>
              </a:solidFill>
              <a:latin typeface="Lucida Sans" pitchFamily="34" charset="0"/>
              <a:cs typeface="Arial" pitchFamily="34" charset="0"/>
            </a:endParaRPr>
          </a:p>
          <a:p>
            <a:pPr>
              <a:defRPr/>
            </a:pPr>
            <a:r>
              <a:rPr lang="en-US" sz="2000" b="1" kern="1200" dirty="0">
                <a:solidFill>
                  <a:srgbClr val="007195"/>
                </a:solidFill>
                <a:latin typeface="Lucida Sans" pitchFamily="34" charset="0"/>
                <a:cs typeface="Arial" pitchFamily="34" charset="0"/>
              </a:rPr>
              <a:t>Sensors</a:t>
            </a:r>
            <a:r>
              <a:rPr lang="en-US" sz="2000" b="1" kern="1200" dirty="0">
                <a:solidFill>
                  <a:srgbClr val="74A0BB"/>
                </a:solidFill>
                <a:latin typeface="Lucida Sans" pitchFamily="34" charset="0"/>
                <a:cs typeface="Arial" pitchFamily="34" charset="0"/>
              </a:rPr>
              <a:t> </a:t>
            </a:r>
            <a:r>
              <a:rPr lang="en-US" sz="2000" b="1" kern="1200" dirty="0" smtClean="0">
                <a:solidFill>
                  <a:srgbClr val="74A0BB"/>
                </a:solidFill>
                <a:latin typeface="Lucida Sans" pitchFamily="34" charset="0"/>
                <a:cs typeface="Arial" pitchFamily="34" charset="0"/>
              </a:rPr>
              <a:t>measure temperature </a:t>
            </a:r>
            <a:r>
              <a:rPr lang="en-US" sz="2000" b="1" kern="1200" dirty="0">
                <a:solidFill>
                  <a:srgbClr val="74A0BB"/>
                </a:solidFill>
                <a:latin typeface="Lucida Sans" pitchFamily="34" charset="0"/>
                <a:cs typeface="Arial" pitchFamily="34" charset="0"/>
              </a:rPr>
              <a:t>and humidity (optional motion detection - security</a:t>
            </a:r>
            <a:r>
              <a:rPr lang="en-US" sz="2000" b="1" kern="1200" dirty="0" smtClean="0">
                <a:solidFill>
                  <a:srgbClr val="74A0BB"/>
                </a:solidFill>
                <a:latin typeface="Lucida Sans" pitchFamily="34" charset="0"/>
                <a:cs typeface="Arial" pitchFamily="34" charset="0"/>
              </a:rPr>
              <a:t>) &amp; will be installed in the </a:t>
            </a:r>
            <a:r>
              <a:rPr lang="de-DE" sz="2000" b="1" kern="1200" dirty="0" err="1" smtClean="0">
                <a:solidFill>
                  <a:srgbClr val="74A0BB"/>
                </a:solidFill>
                <a:latin typeface="Lucida Sans" pitchFamily="34" charset="0"/>
                <a:cs typeface="Arial" pitchFamily="34" charset="0"/>
              </a:rPr>
              <a:t>apartements</a:t>
            </a:r>
            <a:r>
              <a:rPr lang="de-DE" sz="2000" b="1" kern="1200" dirty="0" smtClean="0">
                <a:solidFill>
                  <a:srgbClr val="74A0BB"/>
                </a:solidFill>
                <a:latin typeface="Lucida Sans" pitchFamily="34" charset="0"/>
                <a:cs typeface="Arial" pitchFamily="34" charset="0"/>
              </a:rPr>
              <a:t>.</a:t>
            </a:r>
            <a:endParaRPr lang="de-DE" sz="2000" b="1" kern="1200" dirty="0">
              <a:solidFill>
                <a:srgbClr val="74A0BB"/>
              </a:solidFill>
              <a:latin typeface="Lucida Sans" pitchFamily="34" charset="0"/>
              <a:cs typeface="Arial" pitchFamily="34" charset="0"/>
            </a:endParaRPr>
          </a:p>
          <a:p>
            <a:pPr>
              <a:defRPr/>
            </a:pPr>
            <a:r>
              <a:rPr lang="de-DE" sz="2000" b="1" kern="1200" dirty="0">
                <a:solidFill>
                  <a:srgbClr val="007195"/>
                </a:solidFill>
                <a:latin typeface="Lucida Sans" pitchFamily="34" charset="0"/>
                <a:cs typeface="Arial" pitchFamily="34" charset="0"/>
              </a:rPr>
              <a:t>Data </a:t>
            </a:r>
            <a:r>
              <a:rPr lang="de-DE" sz="2000" b="1" kern="1200" dirty="0" err="1">
                <a:solidFill>
                  <a:srgbClr val="007195"/>
                </a:solidFill>
                <a:latin typeface="Lucida Sans" pitchFamily="34" charset="0"/>
                <a:cs typeface="Arial" pitchFamily="34" charset="0"/>
              </a:rPr>
              <a:t>transmission</a:t>
            </a:r>
            <a:r>
              <a:rPr lang="de-DE" sz="2000" b="1" kern="1200" dirty="0">
                <a:solidFill>
                  <a:srgbClr val="007195"/>
                </a:solidFill>
                <a:latin typeface="Lucida Sans" pitchFamily="34" charset="0"/>
                <a:cs typeface="Arial" pitchFamily="34" charset="0"/>
              </a:rPr>
              <a:t> </a:t>
            </a:r>
            <a:r>
              <a:rPr lang="de-DE" sz="2000" b="1" kern="1200" dirty="0" err="1">
                <a:solidFill>
                  <a:srgbClr val="74A0BB"/>
                </a:solidFill>
                <a:latin typeface="Lucida Sans" pitchFamily="34" charset="0"/>
                <a:cs typeface="Arial" pitchFamily="34" charset="0"/>
              </a:rPr>
              <a:t>is</a:t>
            </a:r>
            <a:r>
              <a:rPr lang="de-DE" sz="2000" b="1" kern="1200" dirty="0">
                <a:solidFill>
                  <a:srgbClr val="74A0BB"/>
                </a:solidFill>
                <a:latin typeface="Lucida Sans" pitchFamily="34" charset="0"/>
                <a:cs typeface="Arial" pitchFamily="34" charset="0"/>
              </a:rPr>
              <a:t> </a:t>
            </a:r>
            <a:r>
              <a:rPr lang="en-US" sz="2000" b="1" kern="1200" dirty="0">
                <a:solidFill>
                  <a:srgbClr val="74A0BB"/>
                </a:solidFill>
                <a:latin typeface="Lucida Sans" pitchFamily="34" charset="0"/>
                <a:cs typeface="Arial" pitchFamily="34" charset="0"/>
              </a:rPr>
              <a:t>carried out using innovative </a:t>
            </a:r>
            <a:r>
              <a:rPr lang="en-US" sz="2000" b="1" kern="1200" dirty="0" err="1">
                <a:solidFill>
                  <a:srgbClr val="007195"/>
                </a:solidFill>
                <a:latin typeface="Lucida Sans" pitchFamily="34" charset="0"/>
                <a:cs typeface="Arial" pitchFamily="34" charset="0"/>
              </a:rPr>
              <a:t>LoRaWAN</a:t>
            </a:r>
            <a:r>
              <a:rPr lang="en-US" sz="2000" b="1" kern="1200" dirty="0">
                <a:solidFill>
                  <a:srgbClr val="74A0BB"/>
                </a:solidFill>
                <a:latin typeface="Lucida Sans" pitchFamily="34" charset="0"/>
                <a:cs typeface="Arial" pitchFamily="34" charset="0"/>
              </a:rPr>
              <a:t> technology.</a:t>
            </a:r>
          </a:p>
          <a:p>
            <a:pPr>
              <a:defRPr/>
            </a:pPr>
            <a:endParaRPr lang="en-US" sz="1000" b="1" kern="1200" dirty="0">
              <a:solidFill>
                <a:srgbClr val="74A0BB"/>
              </a:solidFill>
              <a:latin typeface="Lucida Sans" pitchFamily="34" charset="0"/>
              <a:cs typeface="Arial" pitchFamily="34" charset="0"/>
            </a:endParaRPr>
          </a:p>
          <a:p>
            <a:pPr>
              <a:defRPr/>
            </a:pPr>
            <a:r>
              <a:rPr lang="en-US" sz="2000" b="1" kern="1200" dirty="0">
                <a:solidFill>
                  <a:srgbClr val="74A0BB"/>
                </a:solidFill>
                <a:latin typeface="Lucida Sans" pitchFamily="34" charset="0"/>
                <a:cs typeface="Arial" pitchFamily="34" charset="0"/>
              </a:rPr>
              <a:t>The main </a:t>
            </a:r>
            <a:r>
              <a:rPr lang="en-US" sz="2000" b="1" kern="1200" dirty="0">
                <a:solidFill>
                  <a:srgbClr val="007195"/>
                </a:solidFill>
                <a:latin typeface="Lucida Sans" pitchFamily="34" charset="0"/>
                <a:cs typeface="Arial" pitchFamily="34" charset="0"/>
              </a:rPr>
              <a:t>advantages</a:t>
            </a:r>
            <a:r>
              <a:rPr lang="en-US" sz="2000" b="1" kern="1200" dirty="0">
                <a:solidFill>
                  <a:srgbClr val="74A0BB"/>
                </a:solidFill>
                <a:latin typeface="Lucida Sans" pitchFamily="34" charset="0"/>
                <a:cs typeface="Arial" pitchFamily="34" charset="0"/>
              </a:rPr>
              <a:t> are:</a:t>
            </a:r>
          </a:p>
          <a:p>
            <a:pPr marL="285750" indent="-285750">
              <a:buFont typeface="Arial" pitchFamily="34" charset="0"/>
              <a:buChar char="•"/>
              <a:defRPr/>
            </a:pPr>
            <a:r>
              <a:rPr lang="en-US" sz="2000" b="1" kern="1200" dirty="0" smtClean="0">
                <a:solidFill>
                  <a:srgbClr val="74A0BB"/>
                </a:solidFill>
                <a:latin typeface="Lucida Sans" pitchFamily="34" charset="0"/>
                <a:cs typeface="Arial" pitchFamily="34" charset="0"/>
              </a:rPr>
              <a:t>Mold </a:t>
            </a:r>
            <a:r>
              <a:rPr lang="en-US" sz="2000" b="1" kern="1200" dirty="0">
                <a:solidFill>
                  <a:srgbClr val="74A0BB"/>
                </a:solidFill>
                <a:latin typeface="Lucida Sans" pitchFamily="34" charset="0"/>
                <a:cs typeface="Arial" pitchFamily="34" charset="0"/>
              </a:rPr>
              <a:t>prevention</a:t>
            </a:r>
          </a:p>
          <a:p>
            <a:pPr marL="285750" indent="-285750">
              <a:buFont typeface="Arial" pitchFamily="34" charset="0"/>
              <a:buChar char="•"/>
              <a:defRPr/>
            </a:pPr>
            <a:r>
              <a:rPr lang="en-US" sz="2000" b="1" kern="1200" dirty="0" smtClean="0">
                <a:solidFill>
                  <a:srgbClr val="74A0BB"/>
                </a:solidFill>
                <a:latin typeface="Lucida Sans" pitchFamily="34" charset="0"/>
                <a:cs typeface="Arial" pitchFamily="34" charset="0"/>
              </a:rPr>
              <a:t>Better </a:t>
            </a:r>
            <a:r>
              <a:rPr lang="en-US" sz="2000" b="1" kern="1200" dirty="0">
                <a:solidFill>
                  <a:srgbClr val="74A0BB"/>
                </a:solidFill>
                <a:latin typeface="Lucida Sans" pitchFamily="34" charset="0"/>
                <a:cs typeface="Arial" pitchFamily="34" charset="0"/>
              </a:rPr>
              <a:t>well-being</a:t>
            </a:r>
          </a:p>
          <a:p>
            <a:pPr marL="285750" indent="-285750">
              <a:buFont typeface="Arial" pitchFamily="34" charset="0"/>
              <a:buChar char="•"/>
              <a:defRPr/>
            </a:pPr>
            <a:r>
              <a:rPr lang="en-US" sz="2000" b="1" kern="1200" dirty="0" smtClean="0">
                <a:solidFill>
                  <a:srgbClr val="74A0BB"/>
                </a:solidFill>
                <a:latin typeface="Lucida Sans" pitchFamily="34" charset="0"/>
                <a:cs typeface="Arial" pitchFamily="34" charset="0"/>
              </a:rPr>
              <a:t>Lower heating </a:t>
            </a:r>
            <a:r>
              <a:rPr lang="en-US" sz="2000" b="1" kern="1200" dirty="0">
                <a:solidFill>
                  <a:srgbClr val="74A0BB"/>
                </a:solidFill>
                <a:latin typeface="Lucida Sans" pitchFamily="34" charset="0"/>
                <a:cs typeface="Arial" pitchFamily="34" charset="0"/>
              </a:rPr>
              <a:t>costs</a:t>
            </a:r>
            <a:endParaRPr lang="en-US" altLang="de-DE" sz="2000" b="1" kern="1200" dirty="0">
              <a:solidFill>
                <a:srgbClr val="74A0BB"/>
              </a:solidFill>
              <a:latin typeface="Lucida Sans" pitchFamily="34" charset="0"/>
              <a:cs typeface="Arial" pitchFamily="34" charset="0"/>
            </a:endParaRPr>
          </a:p>
        </p:txBody>
      </p:sp>
      <p:grpSp>
        <p:nvGrpSpPr>
          <p:cNvPr id="16388" name="Gruppieren 5"/>
          <p:cNvGrpSpPr>
            <a:grpSpLocks/>
          </p:cNvGrpSpPr>
          <p:nvPr/>
        </p:nvGrpSpPr>
        <p:grpSpPr bwMode="auto">
          <a:xfrm>
            <a:off x="261938" y="6049963"/>
            <a:ext cx="1646237" cy="692150"/>
            <a:chOff x="261938" y="6049963"/>
            <a:chExt cx="1645766" cy="692150"/>
          </a:xfrm>
        </p:grpSpPr>
        <p:sp>
          <p:nvSpPr>
            <p:cNvPr id="8" name="Rechteck 7"/>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16391" name="Picture 8" descr="logo"/>
            <p:cNvPicPr>
              <a:picLocks noChangeAspect="1" noChangeArrowheads="1"/>
            </p:cNvPicPr>
            <p:nvPr/>
          </p:nvPicPr>
          <p:blipFill>
            <a:blip r:embed="rId4" cstate="print"/>
            <a:srcRect/>
            <a:stretch>
              <a:fillRect/>
            </a:stretch>
          </p:blipFill>
          <p:spPr bwMode="auto">
            <a:xfrm>
              <a:off x="323850" y="6049963"/>
              <a:ext cx="1276350" cy="692150"/>
            </a:xfrm>
            <a:prstGeom prst="rect">
              <a:avLst/>
            </a:prstGeom>
            <a:noFill/>
            <a:ln w="9525">
              <a:noFill/>
              <a:miter lim="800000"/>
              <a:headEnd/>
              <a:tailEnd/>
            </a:ln>
          </p:spPr>
        </p:pic>
      </p:grpSp>
      <p:sp>
        <p:nvSpPr>
          <p:cNvPr id="10" name="Titel 1"/>
          <p:cNvSpPr txBox="1">
            <a:spLocks/>
          </p:cNvSpPr>
          <p:nvPr/>
        </p:nvSpPr>
        <p:spPr bwMode="auto">
          <a:xfrm>
            <a:off x="250825" y="476250"/>
            <a:ext cx="8107363"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err="1">
                <a:latin typeface="Lucida Sans" panose="020B0602030504020204" pitchFamily="34" charset="0"/>
                <a:cs typeface="Arial" panose="020B0604020202020204" pitchFamily="34" charset="0"/>
              </a:rPr>
              <a:t>GreenAir</a:t>
            </a:r>
            <a:r>
              <a:rPr lang="de-DE" altLang="de-DE" kern="0" dirty="0">
                <a:latin typeface="Lucida Sans" panose="020B0602030504020204" pitchFamily="34" charset="0"/>
                <a:cs typeface="Arial" panose="020B0604020202020204" pitchFamily="34" charset="0"/>
              </a:rPr>
              <a:t> </a:t>
            </a:r>
            <a:r>
              <a:rPr lang="de-DE" altLang="de-DE" kern="0" dirty="0" err="1">
                <a:latin typeface="Lucida Sans" panose="020B0602030504020204" pitchFamily="34" charset="0"/>
                <a:cs typeface="Arial" panose="020B0604020202020204" pitchFamily="34" charset="0"/>
              </a:rPr>
              <a:t>monitoring</a:t>
            </a:r>
            <a:r>
              <a:rPr lang="de-DE" altLang="de-DE" kern="0" dirty="0">
                <a:latin typeface="Lucida Sans" panose="020B0602030504020204" pitchFamily="34" charset="0"/>
                <a:cs typeface="Arial" panose="020B0604020202020204" pitchFamily="34" charset="0"/>
              </a:rPr>
              <a:t> </a:t>
            </a:r>
            <a:r>
              <a:rPr lang="de-DE" altLang="de-DE" kern="0" dirty="0" err="1" smtClean="0">
                <a:latin typeface="Lucida Sans" panose="020B0602030504020204" pitchFamily="34" charset="0"/>
                <a:cs typeface="Arial" panose="020B0604020202020204" pitchFamily="34" charset="0"/>
              </a:rPr>
              <a:t>system</a:t>
            </a:r>
            <a:endParaRPr lang="de-DE" altLang="de-DE" kern="0" dirty="0" smtClean="0">
              <a:latin typeface="Lucida Sans" panose="020B0602030504020204" pitchFamily="34" charset="0"/>
              <a:cs typeface="Arial" panose="020B0604020202020204" pitchFamily="34" charset="0"/>
            </a:endParaRPr>
          </a:p>
          <a:p>
            <a:pPr>
              <a:defRPr/>
            </a:pP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rafik 8"/>
          <p:cNvPicPr>
            <a:picLocks noChangeAspect="1" noChangeArrowheads="1"/>
          </p:cNvPicPr>
          <p:nvPr/>
        </p:nvPicPr>
        <p:blipFill>
          <a:blip r:embed="rId3" cstate="print"/>
          <a:srcRect/>
          <a:stretch>
            <a:fillRect/>
          </a:stretch>
        </p:blipFill>
        <p:spPr bwMode="auto">
          <a:xfrm>
            <a:off x="5899150" y="3511550"/>
            <a:ext cx="2849563" cy="2581275"/>
          </a:xfrm>
          <a:prstGeom prst="rect">
            <a:avLst/>
          </a:prstGeom>
          <a:noFill/>
          <a:ln w="9525">
            <a:noFill/>
            <a:miter lim="800000"/>
            <a:headEnd/>
            <a:tailEnd/>
          </a:ln>
        </p:spPr>
      </p:pic>
      <p:sp>
        <p:nvSpPr>
          <p:cNvPr id="7" name="Textplatzhalter 3">
            <a:extLst>
              <a:ext uri="{FF2B5EF4-FFF2-40B4-BE49-F238E27FC236}"/>
            </a:extLst>
          </p:cNvPr>
          <p:cNvSpPr>
            <a:spLocks noGrp="1" noChangeArrowheads="1"/>
          </p:cNvSpPr>
          <p:nvPr>
            <p:ph type="body" sz="quarter" idx="15"/>
          </p:nvPr>
        </p:nvSpPr>
        <p:spPr bwMode="auto">
          <a:xfrm>
            <a:off x="250825" y="1412875"/>
            <a:ext cx="7489825" cy="20986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a:defRPr/>
            </a:pPr>
            <a:r>
              <a:rPr lang="en-US" altLang="de-DE" sz="2000" b="1" kern="1200" dirty="0">
                <a:solidFill>
                  <a:srgbClr val="74A0BB"/>
                </a:solidFill>
                <a:latin typeface="Lucida Sans" pitchFamily="34" charset="0"/>
                <a:cs typeface="Arial" pitchFamily="34" charset="0"/>
              </a:rPr>
              <a:t>If </a:t>
            </a:r>
            <a:r>
              <a:rPr lang="en-US" altLang="de-DE" sz="2000" b="1" kern="1200" dirty="0">
                <a:solidFill>
                  <a:srgbClr val="007195"/>
                </a:solidFill>
                <a:latin typeface="Lucida Sans" pitchFamily="34" charset="0"/>
                <a:cs typeface="Arial" pitchFamily="34" charset="0"/>
              </a:rPr>
              <a:t>humidity rises above 60</a:t>
            </a:r>
            <a:r>
              <a:rPr lang="en-US" altLang="de-DE" sz="2000" b="1" kern="1200" dirty="0" smtClean="0">
                <a:solidFill>
                  <a:srgbClr val="007195"/>
                </a:solidFill>
                <a:latin typeface="Lucida Sans" pitchFamily="34" charset="0"/>
                <a:cs typeface="Arial" pitchFamily="34" charset="0"/>
              </a:rPr>
              <a:t>% :  </a:t>
            </a:r>
            <a:r>
              <a:rPr lang="en-US" altLang="de-DE" sz="2000" b="1" kern="1200" dirty="0">
                <a:solidFill>
                  <a:srgbClr val="74A0BB"/>
                </a:solidFill>
                <a:latin typeface="Lucida Sans" pitchFamily="34" charset="0"/>
                <a:cs typeface="Arial" pitchFamily="34" charset="0"/>
              </a:rPr>
              <a:t>the tenant </a:t>
            </a:r>
            <a:r>
              <a:rPr lang="en-US" altLang="de-DE" sz="2000" b="1" kern="1200" dirty="0" smtClean="0">
                <a:solidFill>
                  <a:srgbClr val="74A0BB"/>
                </a:solidFill>
                <a:latin typeface="Lucida Sans" pitchFamily="34" charset="0"/>
                <a:cs typeface="Arial" pitchFamily="34" charset="0"/>
              </a:rPr>
              <a:t>gets a push-message </a:t>
            </a:r>
            <a:r>
              <a:rPr lang="en-US" altLang="de-DE" sz="2000" b="1" kern="1200" dirty="0">
                <a:solidFill>
                  <a:srgbClr val="74A0BB"/>
                </a:solidFill>
                <a:latin typeface="Lucida Sans" pitchFamily="34" charset="0"/>
                <a:cs typeface="Arial" pitchFamily="34" charset="0"/>
              </a:rPr>
              <a:t>with a ventilation recommendation.</a:t>
            </a:r>
          </a:p>
          <a:p>
            <a:pPr marL="712788">
              <a:spcBef>
                <a:spcPts val="0"/>
              </a:spcBef>
              <a:spcAft>
                <a:spcPts val="0"/>
              </a:spcAft>
              <a:defRPr/>
            </a:pPr>
            <a:r>
              <a:rPr lang="en-US" altLang="de-DE" sz="2000" kern="1200" dirty="0" smtClean="0">
                <a:solidFill>
                  <a:srgbClr val="74A0BB"/>
                </a:solidFill>
                <a:latin typeface="Lucida Sans" pitchFamily="34" charset="0"/>
                <a:cs typeface="Arial" pitchFamily="34" charset="0"/>
              </a:rPr>
              <a:t>Influences behavior:</a:t>
            </a:r>
          </a:p>
          <a:p>
            <a:pPr marL="1055688" indent="-342900">
              <a:spcBef>
                <a:spcPts val="0"/>
              </a:spcBef>
              <a:spcAft>
                <a:spcPts val="0"/>
              </a:spcAft>
              <a:buFont typeface="Arial" pitchFamily="34" charset="0"/>
              <a:buChar char="•"/>
              <a:defRPr/>
            </a:pPr>
            <a:r>
              <a:rPr lang="en-US" altLang="de-DE" sz="2000" kern="1200" dirty="0" smtClean="0">
                <a:solidFill>
                  <a:srgbClr val="74A0BB"/>
                </a:solidFill>
                <a:latin typeface="Lucida Sans" pitchFamily="34" charset="0"/>
                <a:cs typeface="Arial" pitchFamily="34" charset="0"/>
              </a:rPr>
              <a:t>Managing better </a:t>
            </a:r>
            <a:r>
              <a:rPr lang="en-US" altLang="de-DE" sz="2000" kern="1200" dirty="0">
                <a:solidFill>
                  <a:srgbClr val="74A0BB"/>
                </a:solidFill>
                <a:latin typeface="Lucida Sans" pitchFamily="34" charset="0"/>
                <a:cs typeface="Arial" pitchFamily="34" charset="0"/>
              </a:rPr>
              <a:t>indoor </a:t>
            </a:r>
            <a:r>
              <a:rPr lang="en-US" altLang="de-DE" sz="2000" kern="1200" dirty="0" smtClean="0">
                <a:solidFill>
                  <a:srgbClr val="74A0BB"/>
                </a:solidFill>
                <a:latin typeface="Lucida Sans" pitchFamily="34" charset="0"/>
                <a:cs typeface="Arial" pitchFamily="34" charset="0"/>
              </a:rPr>
              <a:t>climate</a:t>
            </a:r>
          </a:p>
          <a:p>
            <a:pPr marL="1055688" indent="-342900">
              <a:spcBef>
                <a:spcPts val="0"/>
              </a:spcBef>
              <a:spcAft>
                <a:spcPts val="0"/>
              </a:spcAft>
              <a:buFont typeface="Arial" pitchFamily="34" charset="0"/>
              <a:buChar char="•"/>
              <a:defRPr/>
            </a:pPr>
            <a:r>
              <a:rPr lang="en-US" altLang="de-DE" sz="2000" kern="1200" dirty="0" smtClean="0">
                <a:solidFill>
                  <a:srgbClr val="74A0BB"/>
                </a:solidFill>
                <a:latin typeface="Lucida Sans" pitchFamily="34" charset="0"/>
                <a:cs typeface="Arial" pitchFamily="34" charset="0"/>
              </a:rPr>
              <a:t>saving heating </a:t>
            </a:r>
            <a:r>
              <a:rPr lang="en-US" altLang="de-DE" sz="2000" kern="1200" dirty="0">
                <a:solidFill>
                  <a:srgbClr val="74A0BB"/>
                </a:solidFill>
                <a:latin typeface="Lucida Sans" pitchFamily="34" charset="0"/>
                <a:cs typeface="Arial" pitchFamily="34" charset="0"/>
              </a:rPr>
              <a:t>costs </a:t>
            </a:r>
            <a:r>
              <a:rPr lang="en-US" altLang="de-DE" sz="2000" kern="1200" dirty="0" smtClean="0">
                <a:solidFill>
                  <a:srgbClr val="74A0BB"/>
                </a:solidFill>
                <a:latin typeface="Lucida Sans" pitchFamily="34" charset="0"/>
                <a:cs typeface="Arial" pitchFamily="34" charset="0"/>
              </a:rPr>
              <a:t>and</a:t>
            </a:r>
          </a:p>
          <a:p>
            <a:pPr marL="1055688" indent="-342900">
              <a:spcBef>
                <a:spcPts val="0"/>
              </a:spcBef>
              <a:spcAft>
                <a:spcPts val="0"/>
              </a:spcAft>
              <a:buFont typeface="Arial" pitchFamily="34" charset="0"/>
              <a:buChar char="•"/>
              <a:defRPr/>
            </a:pPr>
            <a:r>
              <a:rPr lang="en-US" altLang="de-DE" sz="2000" kern="1200" dirty="0" smtClean="0">
                <a:solidFill>
                  <a:srgbClr val="74A0BB"/>
                </a:solidFill>
                <a:latin typeface="Lucida Sans" pitchFamily="34" charset="0"/>
                <a:cs typeface="Arial" pitchFamily="34" charset="0"/>
              </a:rPr>
              <a:t>significantly reducing </a:t>
            </a:r>
            <a:r>
              <a:rPr lang="en-US" altLang="de-DE" sz="2000" kern="1200" dirty="0">
                <a:solidFill>
                  <a:srgbClr val="74A0BB"/>
                </a:solidFill>
                <a:latin typeface="Lucida Sans" pitchFamily="34" charset="0"/>
                <a:cs typeface="Arial" pitchFamily="34" charset="0"/>
              </a:rPr>
              <a:t>the risk of </a:t>
            </a:r>
            <a:r>
              <a:rPr lang="en-US" altLang="de-DE" sz="2000" kern="1200" dirty="0" smtClean="0">
                <a:solidFill>
                  <a:srgbClr val="74A0BB"/>
                </a:solidFill>
                <a:latin typeface="Lucida Sans" pitchFamily="34" charset="0"/>
                <a:cs typeface="Arial" pitchFamily="34" charset="0"/>
              </a:rPr>
              <a:t>mold </a:t>
            </a:r>
            <a:r>
              <a:rPr lang="en-US" altLang="de-DE" sz="2000" kern="1200" dirty="0">
                <a:solidFill>
                  <a:srgbClr val="74A0BB"/>
                </a:solidFill>
                <a:latin typeface="Lucida Sans" pitchFamily="34" charset="0"/>
                <a:cs typeface="Arial" pitchFamily="34" charset="0"/>
              </a:rPr>
              <a:t>formation</a:t>
            </a:r>
            <a:r>
              <a:rPr lang="en-US" altLang="de-DE" sz="2000" kern="1200" dirty="0" smtClean="0">
                <a:solidFill>
                  <a:srgbClr val="74A0BB"/>
                </a:solidFill>
                <a:latin typeface="Lucida Sans" pitchFamily="34" charset="0"/>
                <a:cs typeface="Arial" pitchFamily="34" charset="0"/>
              </a:rPr>
              <a:t>.</a:t>
            </a:r>
            <a:endParaRPr lang="en-US" altLang="de-DE" sz="2000" kern="1200" dirty="0">
              <a:solidFill>
                <a:srgbClr val="74A0BB"/>
              </a:solidFill>
              <a:latin typeface="Lucida Sans" pitchFamily="34" charset="0"/>
              <a:cs typeface="Arial" pitchFamily="34" charset="0"/>
            </a:endParaRPr>
          </a:p>
        </p:txBody>
      </p:sp>
      <p:grpSp>
        <p:nvGrpSpPr>
          <p:cNvPr id="17412" name="Gruppieren 5"/>
          <p:cNvGrpSpPr>
            <a:grpSpLocks/>
          </p:cNvGrpSpPr>
          <p:nvPr/>
        </p:nvGrpSpPr>
        <p:grpSpPr bwMode="auto">
          <a:xfrm>
            <a:off x="261938" y="6049963"/>
            <a:ext cx="1646237" cy="692150"/>
            <a:chOff x="261938" y="6049963"/>
            <a:chExt cx="1645766" cy="692150"/>
          </a:xfrm>
        </p:grpSpPr>
        <p:sp>
          <p:nvSpPr>
            <p:cNvPr id="8" name="Rechteck 7"/>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17416" name="Picture 8" descr="logo"/>
            <p:cNvPicPr>
              <a:picLocks noChangeAspect="1" noChangeArrowheads="1"/>
            </p:cNvPicPr>
            <p:nvPr/>
          </p:nvPicPr>
          <p:blipFill>
            <a:blip r:embed="rId4" cstate="print"/>
            <a:srcRect/>
            <a:stretch>
              <a:fillRect/>
            </a:stretch>
          </p:blipFill>
          <p:spPr bwMode="auto">
            <a:xfrm>
              <a:off x="323850" y="6049963"/>
              <a:ext cx="1276350" cy="692150"/>
            </a:xfrm>
            <a:prstGeom prst="rect">
              <a:avLst/>
            </a:prstGeom>
            <a:noFill/>
            <a:ln w="9525">
              <a:noFill/>
              <a:miter lim="800000"/>
              <a:headEnd/>
              <a:tailEnd/>
            </a:ln>
          </p:spPr>
        </p:pic>
      </p:grpSp>
      <p:sp>
        <p:nvSpPr>
          <p:cNvPr id="10" name="Titel 1"/>
          <p:cNvSpPr txBox="1">
            <a:spLocks/>
          </p:cNvSpPr>
          <p:nvPr/>
        </p:nvSpPr>
        <p:spPr bwMode="auto">
          <a:xfrm>
            <a:off x="250825" y="476250"/>
            <a:ext cx="8107363"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err="1">
                <a:latin typeface="Lucida Sans" panose="020B0602030504020204" pitchFamily="34" charset="0"/>
                <a:cs typeface="Arial" panose="020B0604020202020204" pitchFamily="34" charset="0"/>
              </a:rPr>
              <a:t>GreenAir</a:t>
            </a:r>
            <a:r>
              <a:rPr lang="de-DE" altLang="de-DE" kern="0" dirty="0">
                <a:latin typeface="Lucida Sans" panose="020B0602030504020204" pitchFamily="34" charset="0"/>
                <a:cs typeface="Arial" panose="020B0604020202020204" pitchFamily="34" charset="0"/>
              </a:rPr>
              <a:t> </a:t>
            </a:r>
            <a:r>
              <a:rPr lang="de-DE" altLang="de-DE" kern="0" dirty="0" err="1">
                <a:latin typeface="Lucida Sans" panose="020B0602030504020204" pitchFamily="34" charset="0"/>
                <a:cs typeface="Arial" panose="020B0604020202020204" pitchFamily="34" charset="0"/>
              </a:rPr>
              <a:t>monitoring</a:t>
            </a:r>
            <a:r>
              <a:rPr lang="de-DE" altLang="de-DE" kern="0" dirty="0">
                <a:latin typeface="Lucida Sans" panose="020B0602030504020204" pitchFamily="34" charset="0"/>
                <a:cs typeface="Arial" panose="020B0604020202020204" pitchFamily="34" charset="0"/>
              </a:rPr>
              <a:t> </a:t>
            </a:r>
            <a:r>
              <a:rPr lang="de-DE" altLang="de-DE" kern="0" dirty="0" err="1" smtClean="0">
                <a:latin typeface="Lucida Sans" panose="020B0602030504020204" pitchFamily="34" charset="0"/>
                <a:cs typeface="Arial" panose="020B0604020202020204" pitchFamily="34" charset="0"/>
              </a:rPr>
              <a:t>system</a:t>
            </a:r>
            <a:endParaRPr lang="de-DE" altLang="de-DE" kern="0" dirty="0" smtClean="0">
              <a:latin typeface="Lucida Sans" panose="020B0602030504020204" pitchFamily="34" charset="0"/>
              <a:cs typeface="Arial" panose="020B0604020202020204" pitchFamily="34" charset="0"/>
            </a:endParaRPr>
          </a:p>
          <a:p>
            <a:pPr>
              <a:defRPr/>
            </a:pP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sp>
        <p:nvSpPr>
          <p:cNvPr id="11" name="Textplatzhalter 3">
            <a:extLst>
              <a:ext uri="{FF2B5EF4-FFF2-40B4-BE49-F238E27FC236}"/>
            </a:extLst>
          </p:cNvPr>
          <p:cNvSpPr txBox="1">
            <a:spLocks noChangeArrowheads="1"/>
          </p:cNvSpPr>
          <p:nvPr/>
        </p:nvSpPr>
        <p:spPr bwMode="auto">
          <a:xfrm>
            <a:off x="250825" y="3771900"/>
            <a:ext cx="5400675" cy="21050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l" rtl="0" eaLnBrk="0" fontAlgn="base" hangingPunct="0">
              <a:spcBef>
                <a:spcPct val="20000"/>
              </a:spcBef>
              <a:spcAft>
                <a:spcPts val="500"/>
              </a:spcAft>
              <a:buClr>
                <a:srgbClr val="4487A6"/>
              </a:buClr>
              <a:buSzPct val="113000"/>
              <a:buFont typeface="Arial" pitchFamily="34" charset="0"/>
              <a:buNone/>
              <a:defRPr sz="1600" b="0" i="0">
                <a:solidFill>
                  <a:srgbClr val="505150"/>
                </a:solidFill>
                <a:latin typeface="Lucida Sans"/>
                <a:ea typeface="ＭＳ Ｐゴシック" panose="020B0600070205080204" pitchFamily="34" charset="-128"/>
                <a:cs typeface="ＭＳ Ｐゴシック" panose="020B0600070205080204" pitchFamily="34" charset="-128"/>
              </a:defRPr>
            </a:lvl1pPr>
            <a:lvl2pPr marL="108000" indent="205200" algn="l" rtl="0" eaLnBrk="0" fontAlgn="base" hangingPunct="0">
              <a:spcBef>
                <a:spcPts val="300"/>
              </a:spcBef>
              <a:spcAft>
                <a:spcPts val="600"/>
              </a:spcAft>
              <a:buClr>
                <a:srgbClr val="007195"/>
              </a:buClr>
              <a:buSzPct val="150000"/>
              <a:buFont typeface="Arial"/>
              <a:buChar char="•"/>
              <a:defRPr sz="1600" b="0" i="0" kern="0" cap="none" spc="10" baseline="0">
                <a:solidFill>
                  <a:srgbClr val="505150"/>
                </a:solidFill>
                <a:latin typeface="Lucida Sans"/>
                <a:ea typeface="ＭＳ Ｐゴシック" panose="020B0600070205080204" pitchFamily="34" charset="-128"/>
                <a:cs typeface="Arial"/>
              </a:defRPr>
            </a:lvl2pPr>
            <a:lvl3pPr marL="432000" marR="0" indent="194400" algn="l" defTabSz="914400" rtl="0" eaLnBrk="0" fontAlgn="base" latinLnBrk="0" hangingPunct="0">
              <a:lnSpc>
                <a:spcPct val="100000"/>
              </a:lnSpc>
              <a:spcBef>
                <a:spcPct val="20000"/>
              </a:spcBef>
              <a:spcAft>
                <a:spcPts val="600"/>
              </a:spcAft>
              <a:buClr>
                <a:srgbClr val="7AB0C7"/>
              </a:buClr>
              <a:buSzPct val="150000"/>
              <a:buFont typeface="Arial"/>
              <a:buChar char="•"/>
              <a:tabLst/>
              <a:defRPr sz="1400" baseline="0">
                <a:solidFill>
                  <a:srgbClr val="505150"/>
                </a:solidFill>
                <a:latin typeface="Arial"/>
                <a:ea typeface="Arial" charset="0"/>
                <a:cs typeface="Arial"/>
              </a:defRPr>
            </a:lvl3pPr>
            <a:lvl4pPr marL="358775" indent="1012825" algn="l" rtl="0" eaLnBrk="0" fontAlgn="base" hangingPunct="0">
              <a:spcBef>
                <a:spcPts val="300"/>
              </a:spcBef>
              <a:spcAft>
                <a:spcPct val="0"/>
              </a:spcAft>
              <a:buSzPct val="40000"/>
              <a:buChar char="–"/>
              <a:defRPr sz="1200">
                <a:solidFill>
                  <a:schemeClr val="tx2"/>
                </a:solidFill>
                <a:latin typeface="Arial" charset="0"/>
                <a:ea typeface="Arial" charset="0"/>
                <a:cs typeface="Arial" charset="0"/>
              </a:defRPr>
            </a:lvl4pPr>
            <a:lvl5pPr marL="358775" indent="1470025" algn="l" rtl="0" eaLnBrk="0" fontAlgn="base" hangingPunct="0">
              <a:spcBef>
                <a:spcPts val="300"/>
              </a:spcBef>
              <a:spcAft>
                <a:spcPts val="600"/>
              </a:spcAft>
              <a:buSzPct val="80000"/>
              <a:buChar char="»"/>
              <a:defRPr sz="1200" cap="all">
                <a:solidFill>
                  <a:schemeClr val="tx2"/>
                </a:solidFill>
                <a:latin typeface="Arial" charset="0"/>
                <a:ea typeface="Arial" charset="0"/>
                <a:cs typeface="Arial" charset="0"/>
              </a:defRPr>
            </a:lvl5pPr>
            <a:lvl6pPr marL="2514600" indent="-228600" algn="l" rtl="0" fontAlgn="base">
              <a:spcBef>
                <a:spcPct val="20000"/>
              </a:spcBef>
              <a:spcAft>
                <a:spcPct val="0"/>
              </a:spcAft>
              <a:buSzPct val="80000"/>
              <a:defRPr sz="2000">
                <a:solidFill>
                  <a:schemeClr val="tx2"/>
                </a:solidFill>
                <a:latin typeface="ScalaSansOT-Regular" charset="0"/>
                <a:ea typeface="Arial" charset="0"/>
                <a:cs typeface="+mn-cs"/>
              </a:defRPr>
            </a:lvl6pPr>
            <a:lvl7pPr marL="2971800" indent="-228600" algn="l" rtl="0" fontAlgn="base">
              <a:spcBef>
                <a:spcPct val="20000"/>
              </a:spcBef>
              <a:spcAft>
                <a:spcPct val="0"/>
              </a:spcAft>
              <a:buSzPct val="80000"/>
              <a:defRPr sz="2000">
                <a:solidFill>
                  <a:schemeClr val="tx2"/>
                </a:solidFill>
                <a:latin typeface="ScalaSansOT-Regular" charset="0"/>
                <a:ea typeface="Arial" charset="0"/>
                <a:cs typeface="+mn-cs"/>
              </a:defRPr>
            </a:lvl7pPr>
            <a:lvl8pPr marL="3429000" indent="-228600" algn="l" rtl="0" fontAlgn="base">
              <a:spcBef>
                <a:spcPct val="20000"/>
              </a:spcBef>
              <a:spcAft>
                <a:spcPct val="0"/>
              </a:spcAft>
              <a:buSzPct val="80000"/>
              <a:defRPr sz="2000">
                <a:solidFill>
                  <a:schemeClr val="tx2"/>
                </a:solidFill>
                <a:latin typeface="ScalaSansOT-Regular" charset="0"/>
                <a:ea typeface="Arial" charset="0"/>
                <a:cs typeface="+mn-cs"/>
              </a:defRPr>
            </a:lvl8pPr>
            <a:lvl9pPr marL="3886200" indent="-228600" algn="l" rtl="0" fontAlgn="base">
              <a:spcBef>
                <a:spcPct val="20000"/>
              </a:spcBef>
              <a:spcAft>
                <a:spcPct val="0"/>
              </a:spcAft>
              <a:buSzPct val="80000"/>
              <a:defRPr sz="2000">
                <a:solidFill>
                  <a:schemeClr val="tx2"/>
                </a:solidFill>
                <a:latin typeface="ScalaSansOT-Regular" charset="0"/>
                <a:ea typeface="Arial" charset="0"/>
                <a:cs typeface="+mn-cs"/>
              </a:defRPr>
            </a:lvl9pPr>
          </a:lstStyle>
          <a:p>
            <a:pPr>
              <a:defRPr/>
            </a:pPr>
            <a:r>
              <a:rPr lang="en-US" altLang="de-DE" sz="2000" b="1" dirty="0">
                <a:solidFill>
                  <a:srgbClr val="007195"/>
                </a:solidFill>
                <a:latin typeface="Lucida Sans" pitchFamily="34" charset="0"/>
                <a:cs typeface="Arial" pitchFamily="34" charset="0"/>
              </a:rPr>
              <a:t>Future </a:t>
            </a:r>
            <a:r>
              <a:rPr lang="en-US" altLang="de-DE" sz="2000" b="1" dirty="0" smtClean="0">
                <a:solidFill>
                  <a:srgbClr val="007195"/>
                </a:solidFill>
                <a:latin typeface="Lucida Sans" pitchFamily="34" charset="0"/>
                <a:cs typeface="Arial" pitchFamily="34" charset="0"/>
              </a:rPr>
              <a:t>plans</a:t>
            </a:r>
            <a:endParaRPr lang="en-US" altLang="de-DE" sz="2000" b="1" dirty="0">
              <a:solidFill>
                <a:srgbClr val="007195"/>
              </a:solidFill>
              <a:latin typeface="Lucida Sans" pitchFamily="34" charset="0"/>
              <a:cs typeface="Arial" pitchFamily="34" charset="0"/>
            </a:endParaRPr>
          </a:p>
          <a:p>
            <a:pPr>
              <a:defRPr/>
            </a:pPr>
            <a:r>
              <a:rPr lang="en-US" altLang="de-DE" sz="2000" b="1" dirty="0" smtClean="0">
                <a:solidFill>
                  <a:srgbClr val="74A0BB"/>
                </a:solidFill>
                <a:latin typeface="Lucida Sans" pitchFamily="34" charset="0"/>
                <a:cs typeface="Arial" pitchFamily="34" charset="0"/>
              </a:rPr>
              <a:t>Landlord dashboard to monitor the conditions in the properties. </a:t>
            </a:r>
          </a:p>
          <a:p>
            <a:pPr marL="711200">
              <a:defRPr/>
            </a:pPr>
            <a:r>
              <a:rPr lang="en-US" altLang="de-DE" sz="2000" dirty="0">
                <a:solidFill>
                  <a:srgbClr val="74A0BB"/>
                </a:solidFill>
                <a:latin typeface="Lucida Sans" pitchFamily="34" charset="0"/>
                <a:cs typeface="Arial" pitchFamily="34" charset="0"/>
              </a:rPr>
              <a:t>Landlord &amp; tenant can agree on reasonable </a:t>
            </a:r>
            <a:r>
              <a:rPr lang="en-US" altLang="de-DE" sz="2000" dirty="0" smtClean="0">
                <a:solidFill>
                  <a:srgbClr val="74A0BB"/>
                </a:solidFill>
                <a:latin typeface="Lucida Sans" pitchFamily="34" charset="0"/>
                <a:cs typeface="Arial" pitchFamily="34" charset="0"/>
              </a:rPr>
              <a:t>limits.</a:t>
            </a:r>
            <a:endParaRPr lang="en-US" altLang="de-DE" sz="2000" dirty="0">
              <a:solidFill>
                <a:srgbClr val="74A0BB"/>
              </a:solidFill>
              <a:latin typeface="Lucida Sans"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bwMode="auto">
          <a:xfrm>
            <a:off x="250825" y="476250"/>
            <a:ext cx="6203950" cy="6492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de-DE" altLang="de-DE" dirty="0" smtClean="0">
                <a:latin typeface="Lucida Sans" pitchFamily="34" charset="0"/>
                <a:cs typeface="Arial" pitchFamily="34" charset="0"/>
              </a:rPr>
              <a:t>Low </a:t>
            </a:r>
            <a:r>
              <a:rPr lang="de-DE" altLang="de-DE" dirty="0" err="1" smtClean="0">
                <a:latin typeface="Lucida Sans" pitchFamily="34" charset="0"/>
                <a:cs typeface="Arial" pitchFamily="34" charset="0"/>
              </a:rPr>
              <a:t>Energy</a:t>
            </a:r>
            <a:r>
              <a:rPr lang="de-DE" altLang="de-DE" dirty="0" smtClean="0">
                <a:latin typeface="Lucida Sans" pitchFamily="34" charset="0"/>
                <a:cs typeface="Arial" pitchFamily="34" charset="0"/>
              </a:rPr>
              <a:t> </a:t>
            </a:r>
            <a:r>
              <a:rPr lang="de-DE" altLang="de-DE" dirty="0" err="1" smtClean="0">
                <a:latin typeface="Lucida Sans" pitchFamily="34" charset="0"/>
                <a:cs typeface="Arial" pitchFamily="34" charset="0"/>
              </a:rPr>
              <a:t>Districts</a:t>
            </a:r>
            <a:r>
              <a:rPr lang="de-DE" altLang="de-DE" dirty="0" smtClean="0">
                <a:latin typeface="Lucida Sans" pitchFamily="34" charset="0"/>
                <a:cs typeface="Arial" pitchFamily="34" charset="0"/>
              </a:rPr>
              <a:t/>
            </a:r>
            <a:br>
              <a:rPr lang="de-DE" altLang="de-DE" dirty="0" smtClean="0">
                <a:latin typeface="Lucida Sans" pitchFamily="34" charset="0"/>
                <a:cs typeface="Arial" pitchFamily="34" charset="0"/>
              </a:rPr>
            </a:br>
            <a:r>
              <a:rPr lang="de-DE" altLang="de-DE" sz="1600" dirty="0" smtClean="0">
                <a:latin typeface="+mn-lt"/>
                <a:cs typeface="ＭＳ Ｐゴシック" charset="0"/>
              </a:rPr>
              <a:t>Cologne</a:t>
            </a:r>
            <a:endParaRPr lang="de-DE" altLang="de-DE" sz="1600" dirty="0">
              <a:latin typeface="+mn-lt"/>
              <a:cs typeface="ＭＳ Ｐゴシック" charset="0"/>
            </a:endParaRPr>
          </a:p>
        </p:txBody>
      </p:sp>
      <p:grpSp>
        <p:nvGrpSpPr>
          <p:cNvPr id="18435" name="Gruppieren 16"/>
          <p:cNvGrpSpPr>
            <a:grpSpLocks/>
          </p:cNvGrpSpPr>
          <p:nvPr/>
        </p:nvGrpSpPr>
        <p:grpSpPr bwMode="auto">
          <a:xfrm>
            <a:off x="539750" y="2119313"/>
            <a:ext cx="3249613" cy="3902075"/>
            <a:chOff x="227013" y="1381125"/>
            <a:chExt cx="3924300" cy="4711700"/>
          </a:xfrm>
        </p:grpSpPr>
        <p:grpSp>
          <p:nvGrpSpPr>
            <p:cNvPr id="18578" name="Gruppieren 18"/>
            <p:cNvGrpSpPr>
              <a:grpSpLocks/>
            </p:cNvGrpSpPr>
            <p:nvPr/>
          </p:nvGrpSpPr>
          <p:grpSpPr bwMode="auto">
            <a:xfrm>
              <a:off x="227013" y="1381125"/>
              <a:ext cx="3924300" cy="4711700"/>
              <a:chOff x="227013" y="1381125"/>
              <a:chExt cx="3924300" cy="4711700"/>
            </a:xfrm>
          </p:grpSpPr>
          <p:pic>
            <p:nvPicPr>
              <p:cNvPr id="18581" name="Picture 4"/>
              <p:cNvPicPr>
                <a:picLocks noChangeAspect="1" noChangeArrowheads="1"/>
              </p:cNvPicPr>
              <p:nvPr/>
            </p:nvPicPr>
            <p:blipFill>
              <a:blip r:embed="rId3" cstate="print"/>
              <a:srcRect/>
              <a:stretch>
                <a:fillRect/>
              </a:stretch>
            </p:blipFill>
            <p:spPr bwMode="auto">
              <a:xfrm>
                <a:off x="227013" y="1381125"/>
                <a:ext cx="3924300" cy="4711700"/>
              </a:xfrm>
              <a:prstGeom prst="rect">
                <a:avLst/>
              </a:prstGeom>
              <a:noFill/>
              <a:ln w="9525">
                <a:solidFill>
                  <a:schemeClr val="tx1"/>
                </a:solidFill>
                <a:miter lim="800000"/>
                <a:headEnd/>
                <a:tailEnd/>
              </a:ln>
              <a:effectLst/>
            </p:spPr>
          </p:pic>
          <p:sp>
            <p:nvSpPr>
              <p:cNvPr id="18582" name="Textfeld 9"/>
              <p:cNvSpPr txBox="1">
                <a:spLocks noChangeArrowheads="1"/>
              </p:cNvSpPr>
              <p:nvPr/>
            </p:nvSpPr>
            <p:spPr bwMode="auto">
              <a:xfrm>
                <a:off x="2343300" y="1745517"/>
                <a:ext cx="1436611" cy="584775"/>
              </a:xfrm>
              <a:prstGeom prst="rect">
                <a:avLst/>
              </a:prstGeom>
              <a:noFill/>
              <a:ln w="9525">
                <a:noFill/>
                <a:miter lim="800000"/>
                <a:headEnd/>
                <a:tailEnd/>
              </a:ln>
            </p:spPr>
            <p:txBody>
              <a:bodyPr wrap="none">
                <a:spAutoFit/>
              </a:bodyPr>
              <a:lstStyle/>
              <a:p>
                <a:pPr eaLnBrk="1" hangingPunct="1"/>
                <a:r>
                  <a:rPr lang="de-DE" altLang="de-DE" sz="1600" b="1">
                    <a:solidFill>
                      <a:srgbClr val="74A0BB"/>
                    </a:solidFill>
                    <a:latin typeface="Lucida Sans" pitchFamily="34" charset="0"/>
                    <a:cs typeface="Arial" charset="0"/>
                  </a:rPr>
                  <a:t>Project area</a:t>
                </a:r>
              </a:p>
              <a:p>
                <a:pPr eaLnBrk="1" hangingPunct="1"/>
                <a:r>
                  <a:rPr lang="de-DE" altLang="de-DE" sz="1600" b="1">
                    <a:solidFill>
                      <a:srgbClr val="74A0BB"/>
                    </a:solidFill>
                    <a:latin typeface="Lucida Sans" pitchFamily="34" charset="0"/>
                    <a:cs typeface="Arial" charset="0"/>
                  </a:rPr>
                  <a:t>Mülheim</a:t>
                </a:r>
              </a:p>
            </p:txBody>
          </p:sp>
        </p:grpSp>
        <p:sp>
          <p:nvSpPr>
            <p:cNvPr id="22" name="Rechteck 21"/>
            <p:cNvSpPr/>
            <p:nvPr/>
          </p:nvSpPr>
          <p:spPr>
            <a:xfrm>
              <a:off x="2268723" y="3501198"/>
              <a:ext cx="467772" cy="467720"/>
            </a:xfrm>
            <a:prstGeom prst="rect">
              <a:avLst/>
            </a:prstGeom>
            <a:noFill/>
            <a:ln w="254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cxnSp>
          <p:nvCxnSpPr>
            <p:cNvPr id="23" name="Gerade Verbindung mit Pfeil 22"/>
            <p:cNvCxnSpPr/>
            <p:nvPr/>
          </p:nvCxnSpPr>
          <p:spPr>
            <a:xfrm>
              <a:off x="2502609" y="2492918"/>
              <a:ext cx="0" cy="647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Inhaltsplatzhalter 1"/>
          <p:cNvSpPr txBox="1">
            <a:spLocks/>
          </p:cNvSpPr>
          <p:nvPr/>
        </p:nvSpPr>
        <p:spPr bwMode="auto">
          <a:xfrm>
            <a:off x="323850" y="1420813"/>
            <a:ext cx="5432425" cy="495300"/>
          </a:xfrm>
          <a:prstGeom prst="rect">
            <a:avLst/>
          </a:prstGeom>
          <a:noFill/>
          <a:ln w="9525">
            <a:noFill/>
            <a:miter lim="800000"/>
            <a:headEnd/>
            <a:tailEnd/>
          </a:ln>
        </p:spPr>
        <p:txBody>
          <a:bodyPr/>
          <a:lstStyle/>
          <a:p>
            <a:pPr>
              <a:spcBef>
                <a:spcPts val="500"/>
              </a:spcBef>
              <a:buFont typeface="Wingdings" pitchFamily="2" charset="2"/>
              <a:buNone/>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2000" b="1">
                <a:solidFill>
                  <a:srgbClr val="007195"/>
                </a:solidFill>
                <a:latin typeface="Lucida Sans" pitchFamily="34" charset="0"/>
                <a:cs typeface="Arial" charset="0"/>
              </a:rPr>
              <a:t>Stegerwaldsiedlung</a:t>
            </a:r>
          </a:p>
        </p:txBody>
      </p:sp>
      <p:pic>
        <p:nvPicPr>
          <p:cNvPr id="27" name="Picture 3"/>
          <p:cNvPicPr>
            <a:picLocks noChangeAspect="1" noChangeArrowheads="1"/>
          </p:cNvPicPr>
          <p:nvPr/>
        </p:nvPicPr>
        <p:blipFill>
          <a:blip r:embed="rId4" cstate="print"/>
          <a:srcRect l="7796" t="29713" r="12402" b="6589"/>
          <a:stretch>
            <a:fillRect/>
          </a:stretch>
        </p:blipFill>
        <p:spPr bwMode="auto">
          <a:xfrm>
            <a:off x="5805488" y="5151438"/>
            <a:ext cx="1371600" cy="1006475"/>
          </a:xfrm>
          <a:prstGeom prst="rect">
            <a:avLst/>
          </a:prstGeom>
          <a:noFill/>
          <a:ln w="9525">
            <a:noFill/>
            <a:miter lim="800000"/>
            <a:headEnd/>
            <a:tailEnd/>
          </a:ln>
        </p:spPr>
      </p:pic>
      <p:grpSp>
        <p:nvGrpSpPr>
          <p:cNvPr id="28" name="Gruppieren 27"/>
          <p:cNvGrpSpPr>
            <a:grpSpLocks/>
          </p:cNvGrpSpPr>
          <p:nvPr/>
        </p:nvGrpSpPr>
        <p:grpSpPr bwMode="auto">
          <a:xfrm>
            <a:off x="395288" y="1916113"/>
            <a:ext cx="5341937" cy="4170362"/>
            <a:chOff x="395536" y="1346101"/>
            <a:chExt cx="6019800" cy="4697630"/>
          </a:xfrm>
        </p:grpSpPr>
        <p:pic>
          <p:nvPicPr>
            <p:cNvPr id="18440" name="Picture 2"/>
            <p:cNvPicPr>
              <a:picLocks noChangeAspect="1" noChangeArrowheads="1"/>
            </p:cNvPicPr>
            <p:nvPr/>
          </p:nvPicPr>
          <p:blipFill>
            <a:blip r:embed="rId5" cstate="print"/>
            <a:srcRect b="2640"/>
            <a:stretch>
              <a:fillRect/>
            </a:stretch>
          </p:blipFill>
          <p:spPr bwMode="auto">
            <a:xfrm>
              <a:off x="395536" y="1346101"/>
              <a:ext cx="6019800" cy="4655306"/>
            </a:xfrm>
            <a:prstGeom prst="rect">
              <a:avLst/>
            </a:prstGeom>
            <a:noFill/>
            <a:ln w="9525">
              <a:noFill/>
              <a:miter lim="800000"/>
              <a:headEnd/>
              <a:tailEnd/>
            </a:ln>
          </p:spPr>
        </p:pic>
        <p:grpSp>
          <p:nvGrpSpPr>
            <p:cNvPr id="18441" name="Gruppieren 29"/>
            <p:cNvGrpSpPr>
              <a:grpSpLocks/>
            </p:cNvGrpSpPr>
            <p:nvPr/>
          </p:nvGrpSpPr>
          <p:grpSpPr bwMode="auto">
            <a:xfrm>
              <a:off x="471035" y="1510274"/>
              <a:ext cx="5282876" cy="4533457"/>
              <a:chOff x="1368837" y="2228020"/>
              <a:chExt cx="4042247" cy="3468821"/>
            </a:xfrm>
          </p:grpSpPr>
          <p:sp>
            <p:nvSpPr>
              <p:cNvPr id="31" name="Ellipse 30"/>
              <p:cNvSpPr/>
              <p:nvPr/>
            </p:nvSpPr>
            <p:spPr>
              <a:xfrm>
                <a:off x="3469713" y="2950728"/>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2" name="Ellipse 31"/>
              <p:cNvSpPr/>
              <p:nvPr/>
            </p:nvSpPr>
            <p:spPr>
              <a:xfrm>
                <a:off x="3253438" y="2761907"/>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3" name="Ellipse 32"/>
              <p:cNvSpPr/>
              <p:nvPr/>
            </p:nvSpPr>
            <p:spPr>
              <a:xfrm>
                <a:off x="3089178" y="2693493"/>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4" name="Ellipse 33"/>
              <p:cNvSpPr/>
              <p:nvPr/>
            </p:nvSpPr>
            <p:spPr>
              <a:xfrm>
                <a:off x="2764766" y="2837161"/>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5" name="Ellipse 34"/>
              <p:cNvSpPr/>
              <p:nvPr/>
            </p:nvSpPr>
            <p:spPr>
              <a:xfrm>
                <a:off x="2619670" y="3002722"/>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6" name="Ellipse 35"/>
              <p:cNvSpPr/>
              <p:nvPr/>
            </p:nvSpPr>
            <p:spPr>
              <a:xfrm>
                <a:off x="2792142" y="3183333"/>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7" name="Ellipse 36"/>
              <p:cNvSpPr/>
              <p:nvPr/>
            </p:nvSpPr>
            <p:spPr>
              <a:xfrm>
                <a:off x="2696324" y="3299635"/>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8" name="Ellipse 37"/>
              <p:cNvSpPr/>
              <p:nvPr/>
            </p:nvSpPr>
            <p:spPr>
              <a:xfrm>
                <a:off x="2655259" y="3403624"/>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9" name="Ellipse 38"/>
              <p:cNvSpPr/>
              <p:nvPr/>
            </p:nvSpPr>
            <p:spPr>
              <a:xfrm>
                <a:off x="2663472" y="3499403"/>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0" name="Ellipse 39"/>
              <p:cNvSpPr/>
              <p:nvPr/>
            </p:nvSpPr>
            <p:spPr>
              <a:xfrm>
                <a:off x="3072752" y="3547292"/>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1" name="Ellipse 40"/>
              <p:cNvSpPr/>
              <p:nvPr/>
            </p:nvSpPr>
            <p:spPr>
              <a:xfrm>
                <a:off x="3193209" y="3659490"/>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2" name="Ellipse 41"/>
              <p:cNvSpPr/>
              <p:nvPr/>
            </p:nvSpPr>
            <p:spPr>
              <a:xfrm>
                <a:off x="3675037" y="3748427"/>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3" name="Ellipse 42"/>
              <p:cNvSpPr/>
              <p:nvPr/>
            </p:nvSpPr>
            <p:spPr>
              <a:xfrm>
                <a:off x="3783175" y="3764847"/>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4" name="Ellipse 43"/>
              <p:cNvSpPr/>
              <p:nvPr/>
            </p:nvSpPr>
            <p:spPr>
              <a:xfrm>
                <a:off x="4011769" y="3796317"/>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5" name="Ellipse 44"/>
              <p:cNvSpPr/>
              <p:nvPr/>
            </p:nvSpPr>
            <p:spPr>
              <a:xfrm>
                <a:off x="4119907" y="3775793"/>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6" name="Ellipse 45"/>
              <p:cNvSpPr/>
              <p:nvPr/>
            </p:nvSpPr>
            <p:spPr>
              <a:xfrm>
                <a:off x="4300593" y="3567816"/>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7" name="Ellipse 46"/>
              <p:cNvSpPr/>
              <p:nvPr/>
            </p:nvSpPr>
            <p:spPr>
              <a:xfrm>
                <a:off x="4388198" y="3403624"/>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8" name="Ellipse 47"/>
              <p:cNvSpPr/>
              <p:nvPr/>
            </p:nvSpPr>
            <p:spPr>
              <a:xfrm>
                <a:off x="4477171" y="3231222"/>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9" name="Ellipse 48"/>
              <p:cNvSpPr/>
              <p:nvPr/>
            </p:nvSpPr>
            <p:spPr>
              <a:xfrm>
                <a:off x="4637325" y="3194279"/>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0" name="Ellipse 49"/>
              <p:cNvSpPr/>
              <p:nvPr/>
            </p:nvSpPr>
            <p:spPr>
              <a:xfrm>
                <a:off x="4288273" y="2878209"/>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1" name="Ellipse 50"/>
              <p:cNvSpPr/>
              <p:nvPr/>
            </p:nvSpPr>
            <p:spPr>
              <a:xfrm>
                <a:off x="3172677" y="2481411"/>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2" name="Ellipse 51"/>
              <p:cNvSpPr/>
              <p:nvPr/>
            </p:nvSpPr>
            <p:spPr>
              <a:xfrm>
                <a:off x="2916705" y="2388369"/>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3" name="Ellipse 52"/>
              <p:cNvSpPr/>
              <p:nvPr/>
            </p:nvSpPr>
            <p:spPr>
              <a:xfrm>
                <a:off x="2619670" y="2228282"/>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4" name="Ellipse 53"/>
              <p:cNvSpPr/>
              <p:nvPr/>
            </p:nvSpPr>
            <p:spPr>
              <a:xfrm>
                <a:off x="2540278" y="2324061"/>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5" name="Ellipse 54"/>
              <p:cNvSpPr/>
              <p:nvPr/>
            </p:nvSpPr>
            <p:spPr>
              <a:xfrm>
                <a:off x="2482787" y="2404788"/>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6" name="Ellipse 55"/>
              <p:cNvSpPr/>
              <p:nvPr/>
            </p:nvSpPr>
            <p:spPr>
              <a:xfrm>
                <a:off x="2438984" y="2469097"/>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7" name="Ellipse 56"/>
              <p:cNvSpPr/>
              <p:nvPr/>
            </p:nvSpPr>
            <p:spPr>
              <a:xfrm>
                <a:off x="2696324" y="2481411"/>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8" name="Ellipse 57"/>
              <p:cNvSpPr/>
              <p:nvPr/>
            </p:nvSpPr>
            <p:spPr>
              <a:xfrm>
                <a:off x="2744233" y="2577190"/>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9" name="Ellipse 58"/>
              <p:cNvSpPr/>
              <p:nvPr/>
            </p:nvSpPr>
            <p:spPr>
              <a:xfrm>
                <a:off x="2326740" y="2672969"/>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0" name="Ellipse 59"/>
              <p:cNvSpPr/>
              <p:nvPr/>
            </p:nvSpPr>
            <p:spPr>
              <a:xfrm>
                <a:off x="2262405" y="2778326"/>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1" name="Ellipse 60"/>
              <p:cNvSpPr/>
              <p:nvPr/>
            </p:nvSpPr>
            <p:spPr>
              <a:xfrm>
                <a:off x="2214496" y="2837161"/>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2" name="Ellipse 61"/>
              <p:cNvSpPr/>
              <p:nvPr/>
            </p:nvSpPr>
            <p:spPr>
              <a:xfrm>
                <a:off x="2162481" y="2938413"/>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3" name="Ellipse 62"/>
              <p:cNvSpPr/>
              <p:nvPr/>
            </p:nvSpPr>
            <p:spPr>
              <a:xfrm>
                <a:off x="2118678" y="3017772"/>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4" name="Ellipse 63"/>
              <p:cNvSpPr/>
              <p:nvPr/>
            </p:nvSpPr>
            <p:spPr>
              <a:xfrm>
                <a:off x="2066663" y="3102605"/>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5" name="Ellipse 64"/>
              <p:cNvSpPr/>
              <p:nvPr/>
            </p:nvSpPr>
            <p:spPr>
              <a:xfrm>
                <a:off x="2118678" y="3214803"/>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6" name="Ellipse 65"/>
              <p:cNvSpPr/>
              <p:nvPr/>
            </p:nvSpPr>
            <p:spPr>
              <a:xfrm>
                <a:off x="1921567" y="3077976"/>
                <a:ext cx="145096"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7" name="Ellipse 66"/>
              <p:cNvSpPr/>
              <p:nvPr/>
            </p:nvSpPr>
            <p:spPr>
              <a:xfrm>
                <a:off x="1994114" y="2938413"/>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8" name="Ellipse 67"/>
              <p:cNvSpPr/>
              <p:nvPr/>
            </p:nvSpPr>
            <p:spPr>
              <a:xfrm>
                <a:off x="2058450" y="2822110"/>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9" name="Ellipse 68"/>
              <p:cNvSpPr/>
              <p:nvPr/>
            </p:nvSpPr>
            <p:spPr>
              <a:xfrm>
                <a:off x="2122784" y="2705807"/>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0" name="Ellipse 69"/>
              <p:cNvSpPr/>
              <p:nvPr/>
            </p:nvSpPr>
            <p:spPr>
              <a:xfrm>
                <a:off x="2178907" y="2577190"/>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1" name="Ellipse 70"/>
              <p:cNvSpPr/>
              <p:nvPr/>
            </p:nvSpPr>
            <p:spPr>
              <a:xfrm>
                <a:off x="2287044" y="2444468"/>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2" name="Ellipse 71"/>
              <p:cNvSpPr/>
              <p:nvPr/>
            </p:nvSpPr>
            <p:spPr>
              <a:xfrm>
                <a:off x="2359592" y="2292590"/>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3" name="Ellipse 72"/>
              <p:cNvSpPr/>
              <p:nvPr/>
            </p:nvSpPr>
            <p:spPr>
              <a:xfrm>
                <a:off x="2395182" y="3524031"/>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4" name="Ellipse 73"/>
              <p:cNvSpPr/>
              <p:nvPr/>
            </p:nvSpPr>
            <p:spPr>
              <a:xfrm>
                <a:off x="2571760" y="3607496"/>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5" name="Ellipse 74"/>
              <p:cNvSpPr/>
              <p:nvPr/>
            </p:nvSpPr>
            <p:spPr>
              <a:xfrm>
                <a:off x="2459516" y="3539083"/>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6" name="Ellipse 75"/>
              <p:cNvSpPr/>
              <p:nvPr/>
            </p:nvSpPr>
            <p:spPr>
              <a:xfrm>
                <a:off x="2663472" y="3671804"/>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7" name="Ellipse 76"/>
              <p:cNvSpPr/>
              <p:nvPr/>
            </p:nvSpPr>
            <p:spPr>
              <a:xfrm>
                <a:off x="2619670" y="3788108"/>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8" name="Ellipse 77"/>
              <p:cNvSpPr/>
              <p:nvPr/>
            </p:nvSpPr>
            <p:spPr>
              <a:xfrm>
                <a:off x="2467729" y="3800422"/>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9" name="Ellipse 78"/>
              <p:cNvSpPr/>
              <p:nvPr/>
            </p:nvSpPr>
            <p:spPr>
              <a:xfrm>
                <a:off x="2430771" y="3868835"/>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0" name="Ellipse 79"/>
              <p:cNvSpPr/>
              <p:nvPr/>
            </p:nvSpPr>
            <p:spPr>
              <a:xfrm>
                <a:off x="2559441" y="3924934"/>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1" name="Ellipse 80"/>
              <p:cNvSpPr/>
              <p:nvPr/>
            </p:nvSpPr>
            <p:spPr>
              <a:xfrm>
                <a:off x="2503319" y="4016608"/>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2" name="Ellipse 81"/>
              <p:cNvSpPr/>
              <p:nvPr/>
            </p:nvSpPr>
            <p:spPr>
              <a:xfrm>
                <a:off x="2430771" y="4145225"/>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3" name="Ellipse 82"/>
              <p:cNvSpPr/>
              <p:nvPr/>
            </p:nvSpPr>
            <p:spPr>
              <a:xfrm>
                <a:off x="2367805" y="4197219"/>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4" name="Ellipse 83"/>
              <p:cNvSpPr/>
              <p:nvPr/>
            </p:nvSpPr>
            <p:spPr>
              <a:xfrm>
                <a:off x="2343166" y="4028923"/>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5" name="Ellipse 84"/>
              <p:cNvSpPr/>
              <p:nvPr/>
            </p:nvSpPr>
            <p:spPr>
              <a:xfrm>
                <a:off x="2274725" y="4141121"/>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6" name="Ellipse 85"/>
              <p:cNvSpPr/>
              <p:nvPr/>
            </p:nvSpPr>
            <p:spPr>
              <a:xfrm>
                <a:off x="2174800" y="4193115"/>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7" name="Ellipse 86"/>
              <p:cNvSpPr/>
              <p:nvPr/>
            </p:nvSpPr>
            <p:spPr>
              <a:xfrm>
                <a:off x="1933886" y="3366681"/>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8" name="Ellipse 87"/>
              <p:cNvSpPr/>
              <p:nvPr/>
            </p:nvSpPr>
            <p:spPr>
              <a:xfrm>
                <a:off x="1833961" y="3227118"/>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9" name="Ellipse 88"/>
              <p:cNvSpPr/>
              <p:nvPr/>
            </p:nvSpPr>
            <p:spPr>
              <a:xfrm>
                <a:off x="1777839" y="3383100"/>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0" name="Ellipse 89"/>
              <p:cNvSpPr/>
              <p:nvPr/>
            </p:nvSpPr>
            <p:spPr>
              <a:xfrm>
                <a:off x="1692972" y="3495298"/>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1" name="Ellipse 90"/>
              <p:cNvSpPr/>
              <p:nvPr/>
            </p:nvSpPr>
            <p:spPr>
              <a:xfrm>
                <a:off x="1636850" y="3559606"/>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2" name="Ellipse 91"/>
              <p:cNvSpPr/>
              <p:nvPr/>
            </p:nvSpPr>
            <p:spPr>
              <a:xfrm>
                <a:off x="1580728" y="3671804"/>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3" name="Ellipse 92"/>
              <p:cNvSpPr/>
              <p:nvPr/>
            </p:nvSpPr>
            <p:spPr>
              <a:xfrm>
                <a:off x="1636850" y="3856521"/>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4" name="Ellipse 93"/>
              <p:cNvSpPr/>
              <p:nvPr/>
            </p:nvSpPr>
            <p:spPr>
              <a:xfrm>
                <a:off x="1509548" y="3827787"/>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5" name="Ellipse 94"/>
              <p:cNvSpPr/>
              <p:nvPr/>
            </p:nvSpPr>
            <p:spPr>
              <a:xfrm>
                <a:off x="1437001" y="3916725"/>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6" name="Ellipse 95"/>
              <p:cNvSpPr/>
              <p:nvPr/>
            </p:nvSpPr>
            <p:spPr>
              <a:xfrm>
                <a:off x="1368559" y="4041237"/>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7" name="Ellipse 96"/>
              <p:cNvSpPr/>
              <p:nvPr/>
            </p:nvSpPr>
            <p:spPr>
              <a:xfrm>
                <a:off x="1692972" y="4093231"/>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8" name="Ellipse 97"/>
              <p:cNvSpPr/>
              <p:nvPr/>
            </p:nvSpPr>
            <p:spPr>
              <a:xfrm>
                <a:off x="1794265" y="4169854"/>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9" name="Ellipse 98"/>
              <p:cNvSpPr/>
              <p:nvPr/>
            </p:nvSpPr>
            <p:spPr>
              <a:xfrm>
                <a:off x="1910616" y="4161644"/>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0" name="Ellipse 99"/>
              <p:cNvSpPr/>
              <p:nvPr/>
            </p:nvSpPr>
            <p:spPr>
              <a:xfrm>
                <a:off x="2130997" y="4329942"/>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1" name="Ellipse 100"/>
              <p:cNvSpPr/>
              <p:nvPr/>
            </p:nvSpPr>
            <p:spPr>
              <a:xfrm>
                <a:off x="2367805" y="4373726"/>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2" name="Ellipse 101"/>
              <p:cNvSpPr/>
              <p:nvPr/>
            </p:nvSpPr>
            <p:spPr>
              <a:xfrm>
                <a:off x="2551228" y="4325836"/>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3" name="Ellipse 102"/>
              <p:cNvSpPr/>
              <p:nvPr/>
            </p:nvSpPr>
            <p:spPr>
              <a:xfrm>
                <a:off x="2881116" y="4334046"/>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4" name="Ellipse 103"/>
              <p:cNvSpPr/>
              <p:nvPr/>
            </p:nvSpPr>
            <p:spPr>
              <a:xfrm>
                <a:off x="2981041" y="4261528"/>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5" name="Ellipse 104"/>
              <p:cNvSpPr/>
              <p:nvPr/>
            </p:nvSpPr>
            <p:spPr>
              <a:xfrm>
                <a:off x="3049482" y="4141121"/>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6" name="Ellipse 105"/>
              <p:cNvSpPr/>
              <p:nvPr/>
            </p:nvSpPr>
            <p:spPr>
              <a:xfrm>
                <a:off x="3153513" y="4093231"/>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7" name="Ellipse 106"/>
              <p:cNvSpPr/>
              <p:nvPr/>
            </p:nvSpPr>
            <p:spPr>
              <a:xfrm>
                <a:off x="3205529" y="3993348"/>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8" name="Ellipse 107"/>
              <p:cNvSpPr/>
              <p:nvPr/>
            </p:nvSpPr>
            <p:spPr>
              <a:xfrm>
                <a:off x="3293134" y="3881150"/>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9" name="Ellipse 108"/>
              <p:cNvSpPr/>
              <p:nvPr/>
            </p:nvSpPr>
            <p:spPr>
              <a:xfrm>
                <a:off x="3101498" y="3840102"/>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0" name="Ellipse 109"/>
              <p:cNvSpPr/>
              <p:nvPr/>
            </p:nvSpPr>
            <p:spPr>
              <a:xfrm>
                <a:off x="3826978" y="4249213"/>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1" name="Ellipse 110"/>
              <p:cNvSpPr/>
              <p:nvPr/>
            </p:nvSpPr>
            <p:spPr>
              <a:xfrm>
                <a:off x="3935115" y="3912620"/>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2" name="Ellipse 111"/>
              <p:cNvSpPr/>
              <p:nvPr/>
            </p:nvSpPr>
            <p:spPr>
              <a:xfrm>
                <a:off x="3614809" y="4085021"/>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3" name="Ellipse 112"/>
              <p:cNvSpPr/>
              <p:nvPr/>
            </p:nvSpPr>
            <p:spPr>
              <a:xfrm>
                <a:off x="4111694" y="3944090"/>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4" name="Ellipse 113"/>
              <p:cNvSpPr/>
              <p:nvPr/>
            </p:nvSpPr>
            <p:spPr>
              <a:xfrm>
                <a:off x="3814658" y="4394250"/>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5" name="Ellipse 114"/>
              <p:cNvSpPr/>
              <p:nvPr/>
            </p:nvSpPr>
            <p:spPr>
              <a:xfrm>
                <a:off x="3770855" y="4477715"/>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6" name="Ellipse 115"/>
              <p:cNvSpPr/>
              <p:nvPr/>
            </p:nvSpPr>
            <p:spPr>
              <a:xfrm>
                <a:off x="3683250" y="4566652"/>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7" name="Ellipse 116"/>
              <p:cNvSpPr/>
              <p:nvPr/>
            </p:nvSpPr>
            <p:spPr>
              <a:xfrm>
                <a:off x="3602490" y="4646011"/>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8" name="Ellipse 117"/>
              <p:cNvSpPr/>
              <p:nvPr/>
            </p:nvSpPr>
            <p:spPr>
              <a:xfrm>
                <a:off x="3814658" y="4786943"/>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9" name="Ellipse 118"/>
              <p:cNvSpPr/>
              <p:nvPr/>
            </p:nvSpPr>
            <p:spPr>
              <a:xfrm>
                <a:off x="3425910" y="4758209"/>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0" name="Ellipse 119"/>
              <p:cNvSpPr/>
              <p:nvPr/>
            </p:nvSpPr>
            <p:spPr>
              <a:xfrm>
                <a:off x="3947435" y="4402459"/>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1" name="Ellipse 120"/>
              <p:cNvSpPr/>
              <p:nvPr/>
            </p:nvSpPr>
            <p:spPr>
              <a:xfrm>
                <a:off x="3978917" y="4297103"/>
                <a:ext cx="145096"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2" name="Ellipse 121"/>
              <p:cNvSpPr/>
              <p:nvPr/>
            </p:nvSpPr>
            <p:spPr>
              <a:xfrm>
                <a:off x="3870780" y="4550232"/>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3" name="Ellipse 122"/>
              <p:cNvSpPr/>
              <p:nvPr/>
            </p:nvSpPr>
            <p:spPr>
              <a:xfrm>
                <a:off x="4288273" y="3944090"/>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4" name="Ellipse 123"/>
              <p:cNvSpPr/>
              <p:nvPr/>
            </p:nvSpPr>
            <p:spPr>
              <a:xfrm>
                <a:off x="4456639" y="3976929"/>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5" name="Ellipse 124"/>
              <p:cNvSpPr/>
              <p:nvPr/>
            </p:nvSpPr>
            <p:spPr>
              <a:xfrm>
                <a:off x="4581202" y="4045342"/>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6" name="Ellipse 125"/>
              <p:cNvSpPr/>
              <p:nvPr/>
            </p:nvSpPr>
            <p:spPr>
              <a:xfrm>
                <a:off x="4572989" y="4176696"/>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7" name="Ellipse 126"/>
              <p:cNvSpPr/>
              <p:nvPr/>
            </p:nvSpPr>
            <p:spPr>
              <a:xfrm>
                <a:off x="4685233" y="3924934"/>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8" name="Ellipse 127"/>
              <p:cNvSpPr/>
              <p:nvPr/>
            </p:nvSpPr>
            <p:spPr>
              <a:xfrm>
                <a:off x="4776945" y="3800422"/>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9" name="Ellipse 128"/>
              <p:cNvSpPr/>
              <p:nvPr/>
            </p:nvSpPr>
            <p:spPr>
              <a:xfrm>
                <a:off x="4849493" y="3736113"/>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0" name="Ellipse 129"/>
              <p:cNvSpPr/>
              <p:nvPr/>
            </p:nvSpPr>
            <p:spPr>
              <a:xfrm>
                <a:off x="5086301" y="3383100"/>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1" name="Ellipse 130"/>
              <p:cNvSpPr/>
              <p:nvPr/>
            </p:nvSpPr>
            <p:spPr>
              <a:xfrm>
                <a:off x="5106833" y="3210698"/>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2" name="Ellipse 131"/>
              <p:cNvSpPr/>
              <p:nvPr/>
            </p:nvSpPr>
            <p:spPr>
              <a:xfrm>
                <a:off x="3521728" y="3098500"/>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3" name="Ellipse 132"/>
              <p:cNvSpPr/>
              <p:nvPr/>
            </p:nvSpPr>
            <p:spPr>
              <a:xfrm>
                <a:off x="3502565" y="3186070"/>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4" name="Ellipse 133"/>
              <p:cNvSpPr/>
              <p:nvPr/>
            </p:nvSpPr>
            <p:spPr>
              <a:xfrm>
                <a:off x="3450549" y="3239432"/>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5" name="Ellipse 134"/>
              <p:cNvSpPr/>
              <p:nvPr/>
            </p:nvSpPr>
            <p:spPr>
              <a:xfrm>
                <a:off x="4087055" y="4863566"/>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6" name="Ellipse 135"/>
              <p:cNvSpPr/>
              <p:nvPr/>
            </p:nvSpPr>
            <p:spPr>
              <a:xfrm>
                <a:off x="4151390" y="4847147"/>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7" name="Ellipse 136"/>
              <p:cNvSpPr/>
              <p:nvPr/>
            </p:nvSpPr>
            <p:spPr>
              <a:xfrm>
                <a:off x="4323862" y="4682955"/>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8" name="Ellipse 137"/>
              <p:cNvSpPr/>
              <p:nvPr/>
            </p:nvSpPr>
            <p:spPr>
              <a:xfrm>
                <a:off x="4400517" y="4533813"/>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9" name="Ellipse 138"/>
              <p:cNvSpPr/>
              <p:nvPr/>
            </p:nvSpPr>
            <p:spPr>
              <a:xfrm>
                <a:off x="4452532" y="4433930"/>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0" name="Ellipse 139"/>
              <p:cNvSpPr/>
              <p:nvPr/>
            </p:nvSpPr>
            <p:spPr>
              <a:xfrm>
                <a:off x="4504548" y="4338151"/>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1" name="Ellipse 140"/>
              <p:cNvSpPr/>
              <p:nvPr/>
            </p:nvSpPr>
            <p:spPr>
              <a:xfrm>
                <a:off x="4568883" y="4417511"/>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2" name="Ellipse 141"/>
              <p:cNvSpPr/>
              <p:nvPr/>
            </p:nvSpPr>
            <p:spPr>
              <a:xfrm>
                <a:off x="4525081" y="4533813"/>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3" name="Ellipse 142"/>
              <p:cNvSpPr/>
              <p:nvPr/>
            </p:nvSpPr>
            <p:spPr>
              <a:xfrm>
                <a:off x="4464852" y="4662430"/>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4" name="Ellipse 143"/>
              <p:cNvSpPr/>
              <p:nvPr/>
            </p:nvSpPr>
            <p:spPr>
              <a:xfrm>
                <a:off x="4371772" y="4782838"/>
                <a:ext cx="145096"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5" name="Ellipse 144"/>
              <p:cNvSpPr/>
              <p:nvPr/>
            </p:nvSpPr>
            <p:spPr>
              <a:xfrm>
                <a:off x="4308806" y="4878617"/>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6" name="Ellipse 145"/>
              <p:cNvSpPr/>
              <p:nvPr/>
            </p:nvSpPr>
            <p:spPr>
              <a:xfrm>
                <a:off x="4259528" y="4975764"/>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7" name="Ellipse 146"/>
              <p:cNvSpPr/>
              <p:nvPr/>
            </p:nvSpPr>
            <p:spPr>
              <a:xfrm>
                <a:off x="4348501" y="5127642"/>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8" name="Ellipse 147"/>
              <p:cNvSpPr/>
              <p:nvPr/>
            </p:nvSpPr>
            <p:spPr>
              <a:xfrm>
                <a:off x="4332075" y="5268574"/>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9" name="Ellipse 148"/>
              <p:cNvSpPr/>
              <p:nvPr/>
            </p:nvSpPr>
            <p:spPr>
              <a:xfrm>
                <a:off x="4508655" y="5071543"/>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0" name="Ellipse 149"/>
              <p:cNvSpPr/>
              <p:nvPr/>
            </p:nvSpPr>
            <p:spPr>
              <a:xfrm>
                <a:off x="4585309" y="4983974"/>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1" name="Ellipse 150"/>
              <p:cNvSpPr/>
              <p:nvPr/>
            </p:nvSpPr>
            <p:spPr>
              <a:xfrm>
                <a:off x="4685233" y="4907351"/>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2" name="Ellipse 151"/>
              <p:cNvSpPr/>
              <p:nvPr/>
            </p:nvSpPr>
            <p:spPr>
              <a:xfrm>
                <a:off x="4845387" y="4691164"/>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3" name="Ellipse 152"/>
              <p:cNvSpPr/>
              <p:nvPr/>
            </p:nvSpPr>
            <p:spPr>
              <a:xfrm>
                <a:off x="4965844" y="4554338"/>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4" name="Ellipse 153"/>
              <p:cNvSpPr/>
              <p:nvPr/>
            </p:nvSpPr>
            <p:spPr>
              <a:xfrm>
                <a:off x="4828961" y="4149330"/>
                <a:ext cx="145096"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5" name="Ellipse 154"/>
              <p:cNvSpPr/>
              <p:nvPr/>
            </p:nvSpPr>
            <p:spPr>
              <a:xfrm>
                <a:off x="4953524" y="4230058"/>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6" name="Ellipse 155"/>
              <p:cNvSpPr/>
              <p:nvPr/>
            </p:nvSpPr>
            <p:spPr>
              <a:xfrm>
                <a:off x="4826223" y="4016608"/>
                <a:ext cx="143727"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7" name="Ellipse 156"/>
              <p:cNvSpPr/>
              <p:nvPr/>
            </p:nvSpPr>
            <p:spPr>
              <a:xfrm>
                <a:off x="4926147" y="3848311"/>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8" name="Ellipse 157"/>
              <p:cNvSpPr/>
              <p:nvPr/>
            </p:nvSpPr>
            <p:spPr>
              <a:xfrm>
                <a:off x="5030179" y="3700538"/>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9" name="Ellipse 158"/>
              <p:cNvSpPr/>
              <p:nvPr/>
            </p:nvSpPr>
            <p:spPr>
              <a:xfrm>
                <a:off x="5134210" y="3487089"/>
                <a:ext cx="143728"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0" name="Ellipse 159"/>
              <p:cNvSpPr/>
              <p:nvPr/>
            </p:nvSpPr>
            <p:spPr>
              <a:xfrm>
                <a:off x="5214971" y="3383100"/>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1" name="Ellipse 160"/>
              <p:cNvSpPr/>
              <p:nvPr/>
            </p:nvSpPr>
            <p:spPr>
              <a:xfrm>
                <a:off x="5266987" y="3246273"/>
                <a:ext cx="143727"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2" name="Ellipse 161"/>
              <p:cNvSpPr/>
              <p:nvPr/>
            </p:nvSpPr>
            <p:spPr>
              <a:xfrm>
                <a:off x="3461500" y="5339723"/>
                <a:ext cx="145096" cy="145036"/>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3" name="Ellipse 162"/>
              <p:cNvSpPr/>
              <p:nvPr/>
            </p:nvSpPr>
            <p:spPr>
              <a:xfrm>
                <a:off x="3650398" y="5480655"/>
                <a:ext cx="143728" cy="143669"/>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4" name="Ellipse 163"/>
              <p:cNvSpPr/>
              <p:nvPr/>
            </p:nvSpPr>
            <p:spPr>
              <a:xfrm>
                <a:off x="2623776" y="4485924"/>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5" name="Ellipse 164"/>
              <p:cNvSpPr/>
              <p:nvPr/>
            </p:nvSpPr>
            <p:spPr>
              <a:xfrm>
                <a:off x="2671685" y="4390145"/>
                <a:ext cx="143727"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6" name="Ellipse 165"/>
              <p:cNvSpPr/>
              <p:nvPr/>
            </p:nvSpPr>
            <p:spPr>
              <a:xfrm>
                <a:off x="3746216" y="5553173"/>
                <a:ext cx="143728" cy="14366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grpSp>
      </p:grpSp>
      <p:sp>
        <p:nvSpPr>
          <p:cNvPr id="167" name="Rechteck 166"/>
          <p:cNvSpPr/>
          <p:nvPr/>
        </p:nvSpPr>
        <p:spPr>
          <a:xfrm>
            <a:off x="5867400" y="1217613"/>
            <a:ext cx="3290888" cy="3940175"/>
          </a:xfrm>
          <a:prstGeom prst="rect">
            <a:avLst/>
          </a:prstGeom>
        </p:spPr>
        <p:txBody>
          <a:bodyPr>
            <a:spAutoFit/>
          </a:bodyPr>
          <a:lstStyle/>
          <a:p>
            <a:pPr>
              <a:defRPr/>
            </a:pPr>
            <a:endParaRPr lang="de-DE" sz="1600" b="1" dirty="0">
              <a:solidFill>
                <a:srgbClr val="74A0BB"/>
              </a:solidFill>
              <a:latin typeface="+mn-lt"/>
              <a:ea typeface="ＭＳ Ｐゴシック" charset="0"/>
              <a:cs typeface="Arial" pitchFamily="34" charset="0"/>
            </a:endParaRPr>
          </a:p>
          <a:p>
            <a:pPr marL="273050" indent="-273050">
              <a:spcAft>
                <a:spcPts val="600"/>
              </a:spcAft>
              <a:buFont typeface="Arial" panose="020B0604020202020204" pitchFamily="34" charset="0"/>
              <a:buChar char="•"/>
              <a:defRPr/>
            </a:pPr>
            <a:r>
              <a:rPr lang="de-DE" sz="1600" b="1" dirty="0" err="1">
                <a:solidFill>
                  <a:srgbClr val="74A0BB"/>
                </a:solidFill>
                <a:latin typeface="+mn-lt"/>
                <a:ea typeface="ＭＳ Ｐゴシック" charset="0"/>
                <a:cs typeface="Arial" pitchFamily="34" charset="0"/>
              </a:rPr>
              <a:t>Energy</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supply</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for</a:t>
            </a:r>
            <a:r>
              <a:rPr lang="de-DE" sz="1600" b="1" dirty="0">
                <a:solidFill>
                  <a:srgbClr val="74A0BB"/>
                </a:solidFill>
                <a:latin typeface="+mn-lt"/>
                <a:ea typeface="ＭＳ Ｐゴシック" charset="0"/>
                <a:cs typeface="Arial" pitchFamily="34" charset="0"/>
              </a:rPr>
              <a:t>:</a:t>
            </a:r>
          </a:p>
          <a:p>
            <a:pPr marL="730250" lvl="2" indent="-273050">
              <a:spcAft>
                <a:spcPts val="600"/>
              </a:spcAft>
              <a:buFont typeface="Arial" panose="020B0604020202020204" pitchFamily="34" charset="0"/>
              <a:buChar char="•"/>
              <a:defRPr/>
            </a:pPr>
            <a:r>
              <a:rPr lang="de-DE" sz="1400" b="1" dirty="0">
                <a:solidFill>
                  <a:srgbClr val="74A0BB"/>
                </a:solidFill>
                <a:latin typeface="+mn-lt"/>
                <a:ea typeface="ＭＳ Ｐゴシック" charset="0"/>
                <a:cs typeface="Arial" pitchFamily="34" charset="0"/>
              </a:rPr>
              <a:t>16 </a:t>
            </a:r>
            <a:r>
              <a:rPr lang="de-DE" sz="1400" b="1" dirty="0" err="1">
                <a:solidFill>
                  <a:srgbClr val="74A0BB"/>
                </a:solidFill>
                <a:latin typeface="+mn-lt"/>
                <a:ea typeface="ＭＳ Ｐゴシック" charset="0"/>
                <a:cs typeface="Arial" pitchFamily="34" charset="0"/>
              </a:rPr>
              <a:t>apartment</a:t>
            </a:r>
            <a:r>
              <a:rPr lang="de-DE" sz="1400" b="1" dirty="0">
                <a:solidFill>
                  <a:srgbClr val="74A0BB"/>
                </a:solidFill>
                <a:latin typeface="+mn-lt"/>
                <a:ea typeface="ＭＳ Ｐゴシック" charset="0"/>
                <a:cs typeface="Arial" pitchFamily="34" charset="0"/>
              </a:rPr>
              <a:t> </a:t>
            </a:r>
            <a:r>
              <a:rPr lang="de-DE" sz="1400" b="1" dirty="0" err="1">
                <a:solidFill>
                  <a:srgbClr val="74A0BB"/>
                </a:solidFill>
                <a:latin typeface="+mn-lt"/>
                <a:ea typeface="ＭＳ Ｐゴシック" charset="0"/>
                <a:cs typeface="Arial" pitchFamily="34" charset="0"/>
              </a:rPr>
              <a:t>blocks</a:t>
            </a:r>
            <a:endParaRPr lang="de-DE" sz="1400" b="1" dirty="0">
              <a:solidFill>
                <a:srgbClr val="74A0BB"/>
              </a:solidFill>
              <a:latin typeface="+mn-lt"/>
              <a:ea typeface="ＭＳ Ｐゴシック" charset="0"/>
              <a:cs typeface="Arial" pitchFamily="34" charset="0"/>
            </a:endParaRPr>
          </a:p>
          <a:p>
            <a:pPr marL="730250" lvl="2" indent="-273050">
              <a:spcAft>
                <a:spcPts val="600"/>
              </a:spcAft>
              <a:buFont typeface="Arial" panose="020B0604020202020204" pitchFamily="34" charset="0"/>
              <a:buChar char="•"/>
              <a:defRPr/>
            </a:pPr>
            <a:r>
              <a:rPr lang="de-DE" sz="1400" b="1" dirty="0">
                <a:solidFill>
                  <a:srgbClr val="74A0BB"/>
                </a:solidFill>
                <a:latin typeface="+mn-lt"/>
                <a:ea typeface="ＭＳ Ｐゴシック" charset="0"/>
                <a:cs typeface="Arial" pitchFamily="34" charset="0"/>
              </a:rPr>
              <a:t>~ 33.500 m² </a:t>
            </a:r>
            <a:r>
              <a:rPr lang="de-DE" sz="1400" b="1" dirty="0" err="1">
                <a:solidFill>
                  <a:srgbClr val="74A0BB"/>
                </a:solidFill>
                <a:latin typeface="+mn-lt"/>
                <a:ea typeface="ＭＳ Ｐゴシック" charset="0"/>
                <a:cs typeface="Arial" pitchFamily="34" charset="0"/>
              </a:rPr>
              <a:t>living</a:t>
            </a:r>
            <a:r>
              <a:rPr lang="de-DE" sz="1400" b="1" dirty="0">
                <a:solidFill>
                  <a:srgbClr val="74A0BB"/>
                </a:solidFill>
                <a:latin typeface="+mn-lt"/>
                <a:ea typeface="ＭＳ Ｐゴシック" charset="0"/>
                <a:cs typeface="Arial" pitchFamily="34" charset="0"/>
              </a:rPr>
              <a:t> </a:t>
            </a:r>
            <a:r>
              <a:rPr lang="de-DE" sz="1400" b="1" dirty="0" err="1">
                <a:solidFill>
                  <a:srgbClr val="74A0BB"/>
                </a:solidFill>
                <a:latin typeface="+mn-lt"/>
                <a:ea typeface="ＭＳ Ｐゴシック" charset="0"/>
                <a:cs typeface="Arial" pitchFamily="34" charset="0"/>
              </a:rPr>
              <a:t>space</a:t>
            </a:r>
            <a:endParaRPr lang="de-DE" sz="1400" b="1" dirty="0">
              <a:solidFill>
                <a:srgbClr val="74A0BB"/>
              </a:solidFill>
              <a:latin typeface="+mn-lt"/>
              <a:ea typeface="ＭＳ Ｐゴシック" charset="0"/>
              <a:cs typeface="Arial" pitchFamily="34" charset="0"/>
            </a:endParaRPr>
          </a:p>
          <a:p>
            <a:pPr marL="730250" lvl="2" indent="-273050">
              <a:spcAft>
                <a:spcPts val="600"/>
              </a:spcAft>
              <a:buFont typeface="Arial" panose="020B0604020202020204" pitchFamily="34" charset="0"/>
              <a:buChar char="•"/>
              <a:defRPr/>
            </a:pPr>
            <a:r>
              <a:rPr lang="de-DE" sz="1400" b="1" dirty="0">
                <a:solidFill>
                  <a:srgbClr val="74A0BB"/>
                </a:solidFill>
                <a:latin typeface="+mn-lt"/>
                <a:ea typeface="ＭＳ Ｐゴシック" charset="0"/>
                <a:cs typeface="Arial" pitchFamily="34" charset="0"/>
              </a:rPr>
              <a:t>&gt; 700 </a:t>
            </a:r>
            <a:r>
              <a:rPr lang="de-DE" sz="1400" b="1" dirty="0" err="1">
                <a:solidFill>
                  <a:srgbClr val="74A0BB"/>
                </a:solidFill>
                <a:latin typeface="+mn-lt"/>
                <a:ea typeface="ＭＳ Ｐゴシック" charset="0"/>
                <a:cs typeface="Arial" pitchFamily="34" charset="0"/>
              </a:rPr>
              <a:t>residential</a:t>
            </a:r>
            <a:r>
              <a:rPr lang="de-DE" sz="1400" b="1" dirty="0">
                <a:solidFill>
                  <a:srgbClr val="74A0BB"/>
                </a:solidFill>
                <a:latin typeface="+mn-lt"/>
                <a:ea typeface="ＭＳ Ｐゴシック" charset="0"/>
                <a:cs typeface="Arial" pitchFamily="34" charset="0"/>
              </a:rPr>
              <a:t> </a:t>
            </a:r>
            <a:r>
              <a:rPr lang="de-DE" sz="1400" b="1" dirty="0" err="1">
                <a:solidFill>
                  <a:srgbClr val="74A0BB"/>
                </a:solidFill>
                <a:latin typeface="+mn-lt"/>
                <a:ea typeface="ＭＳ Ｐゴシック" charset="0"/>
                <a:cs typeface="Arial" pitchFamily="34" charset="0"/>
              </a:rPr>
              <a:t>units</a:t>
            </a:r>
            <a:endParaRPr lang="de-DE" sz="1400" b="1" dirty="0">
              <a:solidFill>
                <a:srgbClr val="74A0BB"/>
              </a:solidFill>
              <a:latin typeface="+mn-lt"/>
              <a:ea typeface="ＭＳ Ｐゴシック" charset="0"/>
              <a:cs typeface="Arial" pitchFamily="34" charset="0"/>
            </a:endParaRPr>
          </a:p>
          <a:p>
            <a:pPr marL="730250" lvl="2" indent="-273050">
              <a:spcAft>
                <a:spcPts val="600"/>
              </a:spcAft>
              <a:buFont typeface="Arial" panose="020B0604020202020204" pitchFamily="34" charset="0"/>
              <a:buChar char="•"/>
              <a:defRPr/>
            </a:pPr>
            <a:r>
              <a:rPr lang="de-DE" sz="1400" b="1" dirty="0">
                <a:solidFill>
                  <a:srgbClr val="74A0BB"/>
                </a:solidFill>
                <a:latin typeface="+mn-lt"/>
                <a:ea typeface="ＭＳ Ｐゴシック" charset="0"/>
                <a:cs typeface="Arial" pitchFamily="34" charset="0"/>
              </a:rPr>
              <a:t>&gt; 1.000 </a:t>
            </a:r>
            <a:r>
              <a:rPr lang="de-DE" sz="1400" b="1" dirty="0" err="1">
                <a:solidFill>
                  <a:srgbClr val="74A0BB"/>
                </a:solidFill>
                <a:latin typeface="+mn-lt"/>
                <a:ea typeface="ＭＳ Ｐゴシック" charset="0"/>
                <a:cs typeface="Arial" pitchFamily="34" charset="0"/>
              </a:rPr>
              <a:t>tenants</a:t>
            </a:r>
            <a:endParaRPr lang="de-DE" sz="1400" b="1" dirty="0">
              <a:solidFill>
                <a:srgbClr val="74A0BB"/>
              </a:solidFill>
              <a:latin typeface="+mn-lt"/>
              <a:ea typeface="ＭＳ Ｐゴシック" charset="0"/>
              <a:cs typeface="Arial" pitchFamily="34" charset="0"/>
            </a:endParaRPr>
          </a:p>
          <a:p>
            <a:pPr marL="273050" indent="-273050">
              <a:spcAft>
                <a:spcPts val="600"/>
              </a:spcAft>
              <a:buFont typeface="Arial" panose="020B0604020202020204" pitchFamily="34" charset="0"/>
              <a:buChar char="•"/>
              <a:defRPr/>
            </a:pPr>
            <a:r>
              <a:rPr lang="en-US" sz="1600" b="1" dirty="0">
                <a:solidFill>
                  <a:srgbClr val="74A0BB"/>
                </a:solidFill>
                <a:latin typeface="+mn-lt"/>
                <a:ea typeface="ＭＳ Ｐゴシック" charset="0"/>
                <a:cs typeface="Arial" pitchFamily="34" charset="0"/>
              </a:rPr>
              <a:t>PV-modules on all roofs </a:t>
            </a:r>
            <a:r>
              <a:rPr lang="en-US" sz="1400" b="1" dirty="0">
                <a:solidFill>
                  <a:srgbClr val="74A0BB"/>
                </a:solidFill>
                <a:latin typeface="+mn-lt"/>
                <a:ea typeface="ＭＳ Ｐゴシック" charset="0"/>
                <a:cs typeface="Arial" pitchFamily="34" charset="0"/>
              </a:rPr>
              <a:t>(~5.600 m², 875 </a:t>
            </a:r>
            <a:r>
              <a:rPr lang="en-US" sz="1400" b="1" dirty="0" err="1">
                <a:solidFill>
                  <a:srgbClr val="74A0BB"/>
                </a:solidFill>
                <a:latin typeface="+mn-lt"/>
                <a:ea typeface="ＭＳ Ｐゴシック" charset="0"/>
                <a:cs typeface="Arial" pitchFamily="34" charset="0"/>
              </a:rPr>
              <a:t>kWp</a:t>
            </a:r>
            <a:r>
              <a:rPr lang="en-US" sz="1400" b="1" dirty="0">
                <a:solidFill>
                  <a:srgbClr val="74A0BB"/>
                </a:solidFill>
                <a:latin typeface="+mn-lt"/>
                <a:ea typeface="ＭＳ Ｐゴシック" charset="0"/>
                <a:cs typeface="Arial" pitchFamily="34" charset="0"/>
              </a:rPr>
              <a:t>)</a:t>
            </a:r>
          </a:p>
          <a:p>
            <a:pPr marL="273050" indent="-273050">
              <a:spcAft>
                <a:spcPts val="600"/>
              </a:spcAft>
              <a:buFont typeface="Arial" panose="020B0604020202020204" pitchFamily="34" charset="0"/>
              <a:buChar char="•"/>
              <a:defRPr/>
            </a:pPr>
            <a:r>
              <a:rPr lang="de-DE" sz="1600" b="1" dirty="0">
                <a:solidFill>
                  <a:srgbClr val="74A0BB"/>
                </a:solidFill>
                <a:latin typeface="+mn-lt"/>
                <a:ea typeface="ＭＳ Ｐゴシック" charset="0"/>
                <a:cs typeface="Arial" pitchFamily="34" charset="0"/>
              </a:rPr>
              <a:t>41 </a:t>
            </a:r>
            <a:r>
              <a:rPr lang="de-DE" sz="1600" b="1" dirty="0" err="1">
                <a:solidFill>
                  <a:srgbClr val="74A0BB"/>
                </a:solidFill>
                <a:latin typeface="+mn-lt"/>
                <a:ea typeface="ＭＳ Ｐゴシック" charset="0"/>
                <a:cs typeface="Arial" pitchFamily="34" charset="0"/>
              </a:rPr>
              <a:t>air-water</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heatpumps</a:t>
            </a:r>
            <a:r>
              <a:rPr lang="de-DE" sz="1600" b="1" dirty="0">
                <a:solidFill>
                  <a:srgbClr val="74A0BB"/>
                </a:solidFill>
                <a:latin typeface="+mn-lt"/>
                <a:ea typeface="ＭＳ Ｐゴシック" charset="0"/>
                <a:cs typeface="Arial" pitchFamily="34" charset="0"/>
              </a:rPr>
              <a:t> </a:t>
            </a:r>
            <a:r>
              <a:rPr lang="de-DE" sz="1400" b="1" dirty="0">
                <a:solidFill>
                  <a:srgbClr val="74A0BB"/>
                </a:solidFill>
                <a:latin typeface="+mn-lt"/>
                <a:ea typeface="ＭＳ Ｐゴシック" charset="0"/>
                <a:cs typeface="Arial" pitchFamily="34" charset="0"/>
              </a:rPr>
              <a:t>(429 </a:t>
            </a:r>
            <a:r>
              <a:rPr lang="de-DE" sz="1400" b="1" dirty="0" err="1">
                <a:solidFill>
                  <a:srgbClr val="74A0BB"/>
                </a:solidFill>
                <a:latin typeface="+mn-lt"/>
                <a:ea typeface="ＭＳ Ｐゴシック" charset="0"/>
                <a:cs typeface="Arial" pitchFamily="34" charset="0"/>
              </a:rPr>
              <a:t>kWth</a:t>
            </a:r>
            <a:r>
              <a:rPr lang="de-DE" sz="1400" b="1" dirty="0">
                <a:solidFill>
                  <a:srgbClr val="74A0BB"/>
                </a:solidFill>
                <a:latin typeface="+mn-lt"/>
                <a:ea typeface="ＭＳ Ｐゴシック" charset="0"/>
                <a:cs typeface="Arial" pitchFamily="34" charset="0"/>
              </a:rPr>
              <a:t>)</a:t>
            </a:r>
          </a:p>
          <a:p>
            <a:pPr marL="273050" indent="-273050">
              <a:spcAft>
                <a:spcPts val="600"/>
              </a:spcAft>
              <a:buFont typeface="Arial" panose="020B0604020202020204" pitchFamily="34" charset="0"/>
              <a:buChar char="•"/>
              <a:defRPr/>
            </a:pPr>
            <a:r>
              <a:rPr lang="de-DE" sz="1600" b="1" dirty="0" err="1">
                <a:solidFill>
                  <a:srgbClr val="74A0BB"/>
                </a:solidFill>
                <a:latin typeface="+mn-lt"/>
                <a:ea typeface="ＭＳ Ｐゴシック" charset="0"/>
                <a:cs typeface="Arial" pitchFamily="34" charset="0"/>
              </a:rPr>
              <a:t>District</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heating</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for</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peak</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loads</a:t>
            </a:r>
            <a:r>
              <a:rPr lang="de-DE" sz="1600" b="1" dirty="0">
                <a:solidFill>
                  <a:srgbClr val="74A0BB"/>
                </a:solidFill>
                <a:latin typeface="+mn-lt"/>
                <a:ea typeface="ＭＳ Ｐゴシック" charset="0"/>
                <a:cs typeface="Arial" pitchFamily="34" charset="0"/>
              </a:rPr>
              <a:t>  </a:t>
            </a:r>
            <a:r>
              <a:rPr lang="de-DE" sz="1400" b="1" dirty="0">
                <a:solidFill>
                  <a:srgbClr val="74A0BB"/>
                </a:solidFill>
                <a:latin typeface="+mn-lt"/>
                <a:ea typeface="ＭＳ Ｐゴシック" charset="0"/>
                <a:cs typeface="Arial" pitchFamily="34" charset="0"/>
              </a:rPr>
              <a:t>(1.743 kW)</a:t>
            </a:r>
            <a:endParaRPr lang="de-DE" sz="1400" b="1" dirty="0">
              <a:solidFill>
                <a:srgbClr val="74A0BB"/>
              </a:solidFill>
              <a:latin typeface="+mn-lt"/>
              <a:ea typeface="ＭＳ Ｐゴシック" charset="0"/>
              <a:cs typeface="Arial" pitchFamily="34" charset="0"/>
            </a:endParaRPr>
          </a:p>
          <a:p>
            <a:pPr marL="273050" indent="-273050">
              <a:spcAft>
                <a:spcPts val="600"/>
              </a:spcAft>
              <a:buFont typeface="Arial" panose="020B0604020202020204" pitchFamily="34" charset="0"/>
              <a:buChar char="•"/>
              <a:defRPr/>
            </a:pPr>
            <a:r>
              <a:rPr lang="pl-PL" sz="1600" b="1" dirty="0">
                <a:solidFill>
                  <a:srgbClr val="74A0BB"/>
                </a:solidFill>
                <a:latin typeface="+mn-lt"/>
                <a:ea typeface="ＭＳ Ｐゴシック" charset="0"/>
                <a:cs typeface="Arial" pitchFamily="34" charset="0"/>
              </a:rPr>
              <a:t>16 battery</a:t>
            </a:r>
            <a:r>
              <a:rPr lang="de-DE" sz="1600" b="1" dirty="0">
                <a:solidFill>
                  <a:srgbClr val="74A0BB"/>
                </a:solidFill>
                <a:latin typeface="+mn-lt"/>
                <a:ea typeface="ＭＳ Ｐゴシック" charset="0"/>
                <a:cs typeface="Arial" pitchFamily="34" charset="0"/>
              </a:rPr>
              <a:t> </a:t>
            </a:r>
            <a:r>
              <a:rPr lang="pl-PL" sz="1600" b="1" dirty="0">
                <a:solidFill>
                  <a:srgbClr val="74A0BB"/>
                </a:solidFill>
                <a:latin typeface="+mn-lt"/>
                <a:ea typeface="ＭＳ Ｐゴシック" charset="0"/>
                <a:cs typeface="Arial" pitchFamily="34" charset="0"/>
              </a:rPr>
              <a:t>storage</a:t>
            </a:r>
            <a:r>
              <a:rPr lang="de-DE" sz="1600" b="1" dirty="0">
                <a:solidFill>
                  <a:srgbClr val="74A0BB"/>
                </a:solidFill>
                <a:latin typeface="+mn-lt"/>
                <a:ea typeface="ＭＳ Ｐゴシック" charset="0"/>
                <a:cs typeface="Arial" pitchFamily="34" charset="0"/>
              </a:rPr>
              <a:t> </a:t>
            </a:r>
            <a:r>
              <a:rPr lang="pl-PL" sz="1600" b="1" dirty="0">
                <a:solidFill>
                  <a:srgbClr val="74A0BB"/>
                </a:solidFill>
                <a:latin typeface="+mn-lt"/>
                <a:ea typeface="ＭＳ Ｐゴシック" charset="0"/>
                <a:cs typeface="Arial" pitchFamily="34" charset="0"/>
              </a:rPr>
              <a:t>units</a:t>
            </a:r>
            <a:r>
              <a:rPr lang="de-DE" sz="1600" b="1" dirty="0">
                <a:solidFill>
                  <a:srgbClr val="74A0BB"/>
                </a:solidFill>
                <a:latin typeface="+mn-lt"/>
                <a:ea typeface="ＭＳ Ｐゴシック" charset="0"/>
                <a:cs typeface="Arial" pitchFamily="34" charset="0"/>
              </a:rPr>
              <a:t> </a:t>
            </a:r>
            <a:r>
              <a:rPr lang="pl-PL" sz="1400" b="1" dirty="0">
                <a:solidFill>
                  <a:srgbClr val="74A0BB"/>
                </a:solidFill>
                <a:latin typeface="+mn-lt"/>
                <a:ea typeface="ＭＳ Ｐゴシック" charset="0"/>
                <a:cs typeface="Arial" pitchFamily="34" charset="0"/>
              </a:rPr>
              <a:t>(210 </a:t>
            </a:r>
            <a:r>
              <a:rPr lang="pl-PL" sz="1400" b="1" dirty="0">
                <a:solidFill>
                  <a:srgbClr val="74A0BB"/>
                </a:solidFill>
                <a:latin typeface="+mn-lt"/>
                <a:ea typeface="ＭＳ Ｐゴシック" charset="0"/>
                <a:cs typeface="Arial" pitchFamily="34" charset="0"/>
              </a:rPr>
              <a:t>kW, 655 kWh)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fade">
                                      <p:cBhvr>
                                        <p:cTn id="18"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extLst>
          </p:cNvPr>
          <p:cNvSpPr>
            <a:spLocks noGrp="1" noChangeArrowheads="1"/>
          </p:cNvSpPr>
          <p:nvPr>
            <p:ph type="body" sz="quarter" idx="15"/>
          </p:nvPr>
        </p:nvSpPr>
        <p:spPr bwMode="auto">
          <a:xfrm>
            <a:off x="250825" y="1196975"/>
            <a:ext cx="8413750" cy="16557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a:defRPr/>
            </a:pPr>
            <a:r>
              <a:rPr lang="en-US" b="1" kern="1200" dirty="0" smtClean="0">
                <a:solidFill>
                  <a:srgbClr val="74A0BB"/>
                </a:solidFill>
                <a:latin typeface="Lucida Sans" pitchFamily="34" charset="0"/>
                <a:cs typeface="Arial" pitchFamily="34" charset="0"/>
              </a:rPr>
              <a:t>A </a:t>
            </a:r>
            <a:r>
              <a:rPr lang="en-US" b="1" kern="1200" dirty="0">
                <a:solidFill>
                  <a:srgbClr val="74A0BB"/>
                </a:solidFill>
                <a:latin typeface="Lucida Sans" pitchFamily="34" charset="0"/>
                <a:cs typeface="Arial" pitchFamily="34" charset="0"/>
              </a:rPr>
              <a:t>cloud based </a:t>
            </a:r>
            <a:r>
              <a:rPr lang="en-US" sz="1800" b="1" kern="1200" dirty="0">
                <a:solidFill>
                  <a:srgbClr val="007195"/>
                </a:solidFill>
                <a:latin typeface="Lucida Sans" pitchFamily="34" charset="0"/>
                <a:cs typeface="Arial" pitchFamily="34" charset="0"/>
              </a:rPr>
              <a:t>energy management system for districts</a:t>
            </a:r>
          </a:p>
          <a:p>
            <a:pPr marL="285750" indent="-285750">
              <a:spcBef>
                <a:spcPts val="600"/>
              </a:spcBef>
              <a:spcAft>
                <a:spcPts val="600"/>
              </a:spcAft>
              <a:buFont typeface="Arial" pitchFamily="34" charset="0"/>
              <a:buChar char="•"/>
              <a:defRPr/>
            </a:pPr>
            <a:r>
              <a:rPr lang="en-US" b="1" kern="1200" dirty="0">
                <a:solidFill>
                  <a:srgbClr val="007195"/>
                </a:solidFill>
                <a:latin typeface="Lucida Sans" pitchFamily="34" charset="0"/>
                <a:cs typeface="Arial" pitchFamily="34" charset="0"/>
              </a:rPr>
              <a:t>Forecast </a:t>
            </a:r>
            <a:r>
              <a:rPr lang="en-US" b="1" kern="1200" dirty="0">
                <a:solidFill>
                  <a:srgbClr val="74A0BB"/>
                </a:solidFill>
                <a:latin typeface="Lucida Sans" pitchFamily="34" charset="0"/>
                <a:cs typeface="Arial" pitchFamily="34" charset="0"/>
              </a:rPr>
              <a:t>with self-learning algorithms</a:t>
            </a:r>
          </a:p>
          <a:p>
            <a:pPr marL="285750" indent="-285750">
              <a:spcBef>
                <a:spcPts val="600"/>
              </a:spcBef>
              <a:spcAft>
                <a:spcPts val="600"/>
              </a:spcAft>
              <a:buFont typeface="Arial" pitchFamily="34" charset="0"/>
              <a:buChar char="•"/>
              <a:defRPr/>
            </a:pPr>
            <a:r>
              <a:rPr lang="en-US" b="1" kern="1200" dirty="0">
                <a:solidFill>
                  <a:srgbClr val="007195"/>
                </a:solidFill>
                <a:latin typeface="Lucida Sans" pitchFamily="34" charset="0"/>
                <a:cs typeface="Arial" pitchFamily="34" charset="0"/>
              </a:rPr>
              <a:t>Optimization</a:t>
            </a:r>
            <a:r>
              <a:rPr lang="en-US" b="1" kern="1200" dirty="0">
                <a:solidFill>
                  <a:srgbClr val="74A0BB"/>
                </a:solidFill>
                <a:latin typeface="Lucida Sans" pitchFamily="34" charset="0"/>
                <a:cs typeface="Arial" pitchFamily="34" charset="0"/>
              </a:rPr>
              <a:t> with flexible goals </a:t>
            </a:r>
          </a:p>
          <a:p>
            <a:pPr marL="285750" indent="-285750">
              <a:spcBef>
                <a:spcPts val="600"/>
              </a:spcBef>
              <a:spcAft>
                <a:spcPts val="600"/>
              </a:spcAft>
              <a:buFont typeface="Arial" pitchFamily="34" charset="0"/>
              <a:buChar char="•"/>
              <a:defRPr/>
            </a:pPr>
            <a:r>
              <a:rPr lang="en-US" b="1" kern="1200" dirty="0">
                <a:solidFill>
                  <a:srgbClr val="74A0BB"/>
                </a:solidFill>
                <a:latin typeface="Lucida Sans" pitchFamily="34" charset="0"/>
                <a:cs typeface="Arial" pitchFamily="34" charset="0"/>
              </a:rPr>
              <a:t>Connection to the </a:t>
            </a:r>
            <a:r>
              <a:rPr lang="en-US" b="1" kern="1200" dirty="0" err="1">
                <a:solidFill>
                  <a:srgbClr val="74A0BB"/>
                </a:solidFill>
                <a:latin typeface="Lucida Sans" pitchFamily="34" charset="0"/>
                <a:cs typeface="Arial" pitchFamily="34" charset="0"/>
              </a:rPr>
              <a:t>RheinEnergie</a:t>
            </a:r>
            <a:r>
              <a:rPr lang="en-US" b="1" kern="1200" dirty="0">
                <a:solidFill>
                  <a:srgbClr val="74A0BB"/>
                </a:solidFill>
                <a:latin typeface="Lucida Sans" pitchFamily="34" charset="0"/>
                <a:cs typeface="Arial" pitchFamily="34" charset="0"/>
              </a:rPr>
              <a:t> </a:t>
            </a:r>
            <a:r>
              <a:rPr lang="en-US" b="1" kern="1200" dirty="0" smtClean="0">
                <a:solidFill>
                  <a:srgbClr val="007195"/>
                </a:solidFill>
                <a:latin typeface="Lucida Sans" pitchFamily="34" charset="0"/>
                <a:cs typeface="Arial" pitchFamily="34" charset="0"/>
              </a:rPr>
              <a:t>Virtual </a:t>
            </a:r>
            <a:r>
              <a:rPr lang="en-US" b="1" kern="1200" dirty="0">
                <a:solidFill>
                  <a:srgbClr val="007195"/>
                </a:solidFill>
                <a:latin typeface="Lucida Sans" pitchFamily="34" charset="0"/>
                <a:cs typeface="Arial" pitchFamily="34" charset="0"/>
              </a:rPr>
              <a:t>Power </a:t>
            </a:r>
            <a:r>
              <a:rPr lang="en-US" b="1" kern="1200" dirty="0" smtClean="0">
                <a:solidFill>
                  <a:srgbClr val="007195"/>
                </a:solidFill>
                <a:latin typeface="Lucida Sans" pitchFamily="34" charset="0"/>
                <a:cs typeface="Arial" pitchFamily="34" charset="0"/>
              </a:rPr>
              <a:t>Plant</a:t>
            </a:r>
            <a:endParaRPr lang="en-US" b="1" kern="1200" dirty="0">
              <a:solidFill>
                <a:srgbClr val="007195"/>
              </a:solidFill>
              <a:latin typeface="Lucida Sans" pitchFamily="34" charset="0"/>
              <a:cs typeface="Arial" pitchFamily="34" charset="0"/>
            </a:endParaRPr>
          </a:p>
          <a:p>
            <a:pPr>
              <a:defRPr/>
            </a:pPr>
            <a:endParaRPr lang="en-US" dirty="0"/>
          </a:p>
        </p:txBody>
      </p:sp>
      <p:grpSp>
        <p:nvGrpSpPr>
          <p:cNvPr id="19459" name="Gruppieren 3"/>
          <p:cNvGrpSpPr>
            <a:grpSpLocks/>
          </p:cNvGrpSpPr>
          <p:nvPr/>
        </p:nvGrpSpPr>
        <p:grpSpPr bwMode="auto">
          <a:xfrm>
            <a:off x="261938" y="6049963"/>
            <a:ext cx="1646237" cy="692150"/>
            <a:chOff x="261938" y="6049963"/>
            <a:chExt cx="1645766" cy="692150"/>
          </a:xfrm>
        </p:grpSpPr>
        <p:sp>
          <p:nvSpPr>
            <p:cNvPr id="6" name="Rechteck 5"/>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19464" name="Picture 8" descr="logo"/>
            <p:cNvPicPr>
              <a:picLocks noChangeAspect="1" noChangeArrowheads="1"/>
            </p:cNvPicPr>
            <p:nvPr/>
          </p:nvPicPr>
          <p:blipFill>
            <a:blip r:embed="rId3" cstate="print"/>
            <a:srcRect/>
            <a:stretch>
              <a:fillRect/>
            </a:stretch>
          </p:blipFill>
          <p:spPr bwMode="auto">
            <a:xfrm>
              <a:off x="323850" y="6049963"/>
              <a:ext cx="1276350" cy="692150"/>
            </a:xfrm>
            <a:prstGeom prst="rect">
              <a:avLst/>
            </a:prstGeom>
            <a:noFill/>
            <a:ln w="9525">
              <a:noFill/>
              <a:miter lim="800000"/>
              <a:headEnd/>
              <a:tailEnd/>
            </a:ln>
          </p:spPr>
        </p:pic>
      </p:grpSp>
      <p:sp>
        <p:nvSpPr>
          <p:cNvPr id="9" name="Titel 1"/>
          <p:cNvSpPr txBox="1">
            <a:spLocks/>
          </p:cNvSpPr>
          <p:nvPr/>
        </p:nvSpPr>
        <p:spPr bwMode="auto">
          <a:xfrm>
            <a:off x="250825" y="476250"/>
            <a:ext cx="8107363"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a:latin typeface="Lucida Sans" panose="020B0602030504020204" pitchFamily="34" charset="0"/>
                <a:cs typeface="Arial" panose="020B0604020202020204" pitchFamily="34" charset="0"/>
              </a:rPr>
              <a:t>Siedlungsmanagement </a:t>
            </a:r>
            <a:endParaRPr lang="de-DE" altLang="de-DE" kern="0" dirty="0" smtClean="0">
              <a:latin typeface="Lucida Sans" panose="020B0602030504020204" pitchFamily="34" charset="0"/>
              <a:cs typeface="Arial" panose="020B0604020202020204" pitchFamily="34" charset="0"/>
            </a:endParaRPr>
          </a:p>
          <a:p>
            <a:pPr>
              <a:defRPr/>
            </a:pP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pic>
        <p:nvPicPr>
          <p:cNvPr id="19461" name="Grafik 2"/>
          <p:cNvPicPr>
            <a:picLocks noChangeAspect="1" noChangeArrowheads="1"/>
          </p:cNvPicPr>
          <p:nvPr/>
        </p:nvPicPr>
        <p:blipFill>
          <a:blip r:embed="rId4" cstate="print"/>
          <a:srcRect/>
          <a:stretch>
            <a:fillRect/>
          </a:stretch>
        </p:blipFill>
        <p:spPr bwMode="auto">
          <a:xfrm>
            <a:off x="250825" y="3068638"/>
            <a:ext cx="8388350" cy="3108325"/>
          </a:xfrm>
          <a:prstGeom prst="rect">
            <a:avLst/>
          </a:prstGeom>
          <a:noFill/>
          <a:ln w="9525">
            <a:noFill/>
            <a:miter lim="800000"/>
            <a:headEnd/>
            <a:tailEnd/>
          </a:ln>
        </p:spPr>
      </p:pic>
      <p:sp>
        <p:nvSpPr>
          <p:cNvPr id="19462" name="Textplatzhalter 3"/>
          <p:cNvSpPr txBox="1">
            <a:spLocks noChangeArrowheads="1"/>
          </p:cNvSpPr>
          <p:nvPr/>
        </p:nvSpPr>
        <p:spPr bwMode="auto">
          <a:xfrm>
            <a:off x="250825" y="3271838"/>
            <a:ext cx="2592388" cy="373062"/>
          </a:xfrm>
          <a:prstGeom prst="rect">
            <a:avLst/>
          </a:prstGeom>
          <a:noFill/>
          <a:ln w="9525">
            <a:noFill/>
            <a:miter lim="800000"/>
            <a:headEnd/>
            <a:tailEnd/>
          </a:ln>
        </p:spPr>
        <p:txBody>
          <a:bodyPr/>
          <a:lstStyle/>
          <a:p>
            <a:pPr>
              <a:spcBef>
                <a:spcPct val="20000"/>
              </a:spcBef>
              <a:spcAft>
                <a:spcPts val="500"/>
              </a:spcAft>
              <a:buClr>
                <a:srgbClr val="4487A6"/>
              </a:buClr>
              <a:buSzPct val="113000"/>
              <a:buFont typeface="Arial" charset="0"/>
              <a:buNone/>
            </a:pPr>
            <a:r>
              <a:rPr lang="en-US" sz="1600" b="1">
                <a:solidFill>
                  <a:srgbClr val="007195"/>
                </a:solidFill>
                <a:latin typeface="Lucida Sans" pitchFamily="34" charset="0"/>
                <a:cs typeface="Arial" charset="0"/>
              </a:rPr>
              <a:t>Schematic</a:t>
            </a:r>
            <a:r>
              <a:rPr lang="en-US" sz="1600" b="1">
                <a:solidFill>
                  <a:srgbClr val="74A0BB"/>
                </a:solidFill>
                <a:latin typeface="Lucida Sans" pitchFamily="34" charset="0"/>
                <a:cs typeface="Arial" charset="0"/>
              </a:rPr>
              <a:t> </a:t>
            </a:r>
            <a:r>
              <a:rPr lang="en-US" sz="1600" b="1">
                <a:solidFill>
                  <a:srgbClr val="007195"/>
                </a:solidFill>
                <a:latin typeface="Lucida Sans" pitchFamily="34" charset="0"/>
                <a:cs typeface="Arial" charset="0"/>
              </a:rPr>
              <a:t>illustration</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extLst>
          </p:cNvPr>
          <p:cNvSpPr>
            <a:spLocks noGrp="1" noChangeArrowheads="1"/>
          </p:cNvSpPr>
          <p:nvPr>
            <p:ph type="body" sz="quarter" idx="15"/>
          </p:nvPr>
        </p:nvSpPr>
        <p:spPr bwMode="auto">
          <a:xfrm>
            <a:off x="250825" y="1412875"/>
            <a:ext cx="8413750" cy="22256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a:defRPr/>
            </a:pPr>
            <a:r>
              <a:rPr lang="en-US" sz="1800" b="1" kern="1200" dirty="0">
                <a:solidFill>
                  <a:srgbClr val="007195"/>
                </a:solidFill>
                <a:latin typeface="Lucida Sans" pitchFamily="34" charset="0"/>
                <a:cs typeface="Arial" pitchFamily="34" charset="0"/>
              </a:rPr>
              <a:t>Forecast</a:t>
            </a:r>
            <a:r>
              <a:rPr lang="en-US" b="1" kern="1200" dirty="0">
                <a:solidFill>
                  <a:srgbClr val="74A0BB"/>
                </a:solidFill>
                <a:latin typeface="Lucida Sans" pitchFamily="34" charset="0"/>
                <a:cs typeface="Arial" pitchFamily="34" charset="0"/>
              </a:rPr>
              <a:t> is based on weather data and </a:t>
            </a:r>
            <a:r>
              <a:rPr lang="en-US" b="1" kern="1200" dirty="0" smtClean="0">
                <a:solidFill>
                  <a:srgbClr val="74A0BB"/>
                </a:solidFill>
                <a:latin typeface="Lucida Sans" pitchFamily="34" charset="0"/>
                <a:cs typeface="Arial" pitchFamily="34" charset="0"/>
              </a:rPr>
              <a:t>historic </a:t>
            </a:r>
            <a:r>
              <a:rPr lang="en-US" b="1" kern="1200" dirty="0">
                <a:solidFill>
                  <a:srgbClr val="74A0BB"/>
                </a:solidFill>
                <a:latin typeface="Lucida Sans" pitchFamily="34" charset="0"/>
                <a:cs typeface="Arial" pitchFamily="34" charset="0"/>
              </a:rPr>
              <a:t>data from the plants.</a:t>
            </a:r>
          </a:p>
          <a:p>
            <a:pPr>
              <a:defRPr/>
            </a:pPr>
            <a:r>
              <a:rPr lang="en-US" b="1" kern="1200" dirty="0">
                <a:solidFill>
                  <a:srgbClr val="74A0BB"/>
                </a:solidFill>
                <a:latin typeface="Lucida Sans" pitchFamily="34" charset="0"/>
                <a:cs typeface="Arial" pitchFamily="34" charset="0"/>
              </a:rPr>
              <a:t>The quality is improving due to </a:t>
            </a:r>
            <a:r>
              <a:rPr lang="en-US" sz="1800" b="1" kern="1200" dirty="0">
                <a:solidFill>
                  <a:srgbClr val="007195"/>
                </a:solidFill>
                <a:latin typeface="Lucida Sans" pitchFamily="34" charset="0"/>
                <a:cs typeface="Arial" pitchFamily="34" charset="0"/>
              </a:rPr>
              <a:t>self learning algorithms</a:t>
            </a:r>
            <a:r>
              <a:rPr lang="en-US" b="1" kern="1200" dirty="0">
                <a:solidFill>
                  <a:srgbClr val="74A0BB"/>
                </a:solidFill>
                <a:latin typeface="Lucida Sans" pitchFamily="34" charset="0"/>
                <a:cs typeface="Arial" pitchFamily="34" charset="0"/>
              </a:rPr>
              <a:t>.</a:t>
            </a:r>
          </a:p>
          <a:p>
            <a:pPr>
              <a:defRPr/>
            </a:pPr>
            <a:r>
              <a:rPr lang="en-US" b="1" kern="1200" dirty="0">
                <a:solidFill>
                  <a:srgbClr val="74A0BB"/>
                </a:solidFill>
                <a:latin typeface="Lucida Sans" pitchFamily="34" charset="0"/>
                <a:cs typeface="Arial" pitchFamily="34" charset="0"/>
              </a:rPr>
              <a:t>Forecast for:</a:t>
            </a:r>
          </a:p>
          <a:p>
            <a:pPr marL="285750" lvl="1" indent="-285750">
              <a:spcBef>
                <a:spcPct val="20000"/>
              </a:spcBef>
              <a:spcAft>
                <a:spcPts val="500"/>
              </a:spcAft>
              <a:buClr>
                <a:srgbClr val="4487A6"/>
              </a:buClr>
              <a:buSzPct val="113000"/>
              <a:buFont typeface="Arial" pitchFamily="34" charset="0"/>
              <a:buChar char="•"/>
              <a:defRPr/>
            </a:pPr>
            <a:r>
              <a:rPr lang="en-US" b="1" kern="1200" dirty="0">
                <a:solidFill>
                  <a:srgbClr val="74A0BB"/>
                </a:solidFill>
                <a:latin typeface="Lucida Sans" pitchFamily="34" charset="0"/>
                <a:cs typeface="Arial" pitchFamily="34" charset="0"/>
              </a:rPr>
              <a:t>Electricity consumption</a:t>
            </a:r>
          </a:p>
          <a:p>
            <a:pPr marL="285750" lvl="1" indent="-285750">
              <a:spcBef>
                <a:spcPct val="20000"/>
              </a:spcBef>
              <a:spcAft>
                <a:spcPts val="500"/>
              </a:spcAft>
              <a:buClr>
                <a:srgbClr val="4487A6"/>
              </a:buClr>
              <a:buSzPct val="113000"/>
              <a:buFont typeface="Arial" pitchFamily="34" charset="0"/>
              <a:buChar char="•"/>
              <a:defRPr/>
            </a:pPr>
            <a:r>
              <a:rPr lang="en-US" b="1" kern="1200" dirty="0">
                <a:solidFill>
                  <a:srgbClr val="74A0BB"/>
                </a:solidFill>
                <a:latin typeface="Lucida Sans" pitchFamily="34" charset="0"/>
                <a:cs typeface="Arial" pitchFamily="34" charset="0"/>
              </a:rPr>
              <a:t>PV production</a:t>
            </a:r>
          </a:p>
          <a:p>
            <a:pPr marL="285750" lvl="1" indent="-285750">
              <a:spcBef>
                <a:spcPct val="20000"/>
              </a:spcBef>
              <a:spcAft>
                <a:spcPts val="500"/>
              </a:spcAft>
              <a:buClr>
                <a:srgbClr val="4487A6"/>
              </a:buClr>
              <a:buSzPct val="113000"/>
              <a:buFont typeface="Arial" pitchFamily="34" charset="0"/>
              <a:buChar char="•"/>
              <a:defRPr/>
            </a:pPr>
            <a:r>
              <a:rPr lang="en-US" b="1" kern="1200" dirty="0">
                <a:solidFill>
                  <a:srgbClr val="74A0BB"/>
                </a:solidFill>
                <a:latin typeface="Lucida Sans" pitchFamily="34" charset="0"/>
                <a:cs typeface="Arial" pitchFamily="34" charset="0"/>
              </a:rPr>
              <a:t>Heat consumption</a:t>
            </a:r>
          </a:p>
        </p:txBody>
      </p:sp>
      <p:grpSp>
        <p:nvGrpSpPr>
          <p:cNvPr id="20483" name="Gruppieren 5"/>
          <p:cNvGrpSpPr>
            <a:grpSpLocks/>
          </p:cNvGrpSpPr>
          <p:nvPr/>
        </p:nvGrpSpPr>
        <p:grpSpPr bwMode="auto">
          <a:xfrm>
            <a:off x="468313" y="3717925"/>
            <a:ext cx="8280400" cy="2232025"/>
            <a:chOff x="4437435" y="3933850"/>
            <a:chExt cx="7432377" cy="1872041"/>
          </a:xfrm>
        </p:grpSpPr>
        <p:pic>
          <p:nvPicPr>
            <p:cNvPr id="20488" name="Grafik 7"/>
            <p:cNvPicPr>
              <a:picLocks noChangeAspect="1" noChangeArrowheads="1"/>
            </p:cNvPicPr>
            <p:nvPr/>
          </p:nvPicPr>
          <p:blipFill>
            <a:blip r:embed="rId3" cstate="print"/>
            <a:srcRect/>
            <a:stretch>
              <a:fillRect/>
            </a:stretch>
          </p:blipFill>
          <p:spPr bwMode="auto">
            <a:xfrm>
              <a:off x="4437435" y="3933850"/>
              <a:ext cx="7432377" cy="1872041"/>
            </a:xfrm>
            <a:prstGeom prst="rect">
              <a:avLst/>
            </a:prstGeom>
            <a:noFill/>
            <a:ln w="9525">
              <a:noFill/>
              <a:miter lim="800000"/>
              <a:headEnd/>
              <a:tailEnd/>
            </a:ln>
          </p:spPr>
        </p:pic>
        <p:pic>
          <p:nvPicPr>
            <p:cNvPr id="20489" name="Grafik 8"/>
            <p:cNvPicPr>
              <a:picLocks noChangeAspect="1" noChangeArrowheads="1"/>
            </p:cNvPicPr>
            <p:nvPr/>
          </p:nvPicPr>
          <p:blipFill>
            <a:blip r:embed="rId4" cstate="print"/>
            <a:srcRect/>
            <a:stretch>
              <a:fillRect/>
            </a:stretch>
          </p:blipFill>
          <p:spPr bwMode="auto">
            <a:xfrm>
              <a:off x="4725467" y="4011200"/>
              <a:ext cx="1953766" cy="544998"/>
            </a:xfrm>
            <a:prstGeom prst="rect">
              <a:avLst/>
            </a:prstGeom>
            <a:noFill/>
            <a:ln w="9525">
              <a:noFill/>
              <a:miter lim="800000"/>
              <a:headEnd/>
              <a:tailEnd/>
            </a:ln>
          </p:spPr>
        </p:pic>
      </p:grpSp>
      <p:grpSp>
        <p:nvGrpSpPr>
          <p:cNvPr id="20484" name="Gruppieren 7"/>
          <p:cNvGrpSpPr>
            <a:grpSpLocks/>
          </p:cNvGrpSpPr>
          <p:nvPr/>
        </p:nvGrpSpPr>
        <p:grpSpPr bwMode="auto">
          <a:xfrm>
            <a:off x="261938" y="6049963"/>
            <a:ext cx="1646237" cy="692150"/>
            <a:chOff x="261938" y="6049963"/>
            <a:chExt cx="1645766" cy="692150"/>
          </a:xfrm>
        </p:grpSpPr>
        <p:sp>
          <p:nvSpPr>
            <p:cNvPr id="9" name="Rechteck 8"/>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20487" name="Picture 8" descr="logo"/>
            <p:cNvPicPr>
              <a:picLocks noChangeAspect="1" noChangeArrowheads="1"/>
            </p:cNvPicPr>
            <p:nvPr/>
          </p:nvPicPr>
          <p:blipFill>
            <a:blip r:embed="rId5" cstate="print"/>
            <a:srcRect/>
            <a:stretch>
              <a:fillRect/>
            </a:stretch>
          </p:blipFill>
          <p:spPr bwMode="auto">
            <a:xfrm>
              <a:off x="323850" y="6049963"/>
              <a:ext cx="1276350" cy="692150"/>
            </a:xfrm>
            <a:prstGeom prst="rect">
              <a:avLst/>
            </a:prstGeom>
            <a:noFill/>
            <a:ln w="9525">
              <a:noFill/>
              <a:miter lim="800000"/>
              <a:headEnd/>
              <a:tailEnd/>
            </a:ln>
          </p:spPr>
        </p:pic>
      </p:grpSp>
      <p:sp>
        <p:nvSpPr>
          <p:cNvPr id="12" name="Titel 1"/>
          <p:cNvSpPr txBox="1">
            <a:spLocks/>
          </p:cNvSpPr>
          <p:nvPr/>
        </p:nvSpPr>
        <p:spPr bwMode="auto">
          <a:xfrm>
            <a:off x="250825" y="476250"/>
            <a:ext cx="8107363"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a:latin typeface="Lucida Sans" panose="020B0602030504020204" pitchFamily="34" charset="0"/>
                <a:cs typeface="Arial" panose="020B0604020202020204" pitchFamily="34" charset="0"/>
              </a:rPr>
              <a:t>Siedlungsmanagement </a:t>
            </a:r>
            <a:endParaRPr lang="de-DE" altLang="de-DE" kern="0" dirty="0" smtClean="0">
              <a:latin typeface="Lucida Sans" panose="020B0602030504020204" pitchFamily="34" charset="0"/>
              <a:cs typeface="Arial" panose="020B0604020202020204" pitchFamily="34" charset="0"/>
            </a:endParaRPr>
          </a:p>
          <a:p>
            <a:pPr>
              <a:defRPr/>
            </a:pP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3">
            <a:extLst>
              <a:ext uri="{FF2B5EF4-FFF2-40B4-BE49-F238E27FC236}"/>
            </a:extLst>
          </p:cNvPr>
          <p:cNvSpPr>
            <a:spLocks noGrp="1" noChangeArrowheads="1"/>
          </p:cNvSpPr>
          <p:nvPr>
            <p:ph type="body" sz="quarter" idx="15"/>
          </p:nvPr>
        </p:nvSpPr>
        <p:spPr bwMode="auto">
          <a:xfrm>
            <a:off x="250825" y="1484313"/>
            <a:ext cx="7634288" cy="396081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marL="0" lvl="1" indent="0">
              <a:spcBef>
                <a:spcPct val="20000"/>
              </a:spcBef>
              <a:spcAft>
                <a:spcPts val="500"/>
              </a:spcAft>
              <a:buClr>
                <a:srgbClr val="4487A6"/>
              </a:buClr>
              <a:buSzPct val="113000"/>
              <a:buFont typeface="Arial"/>
              <a:buNone/>
              <a:defRPr/>
            </a:pPr>
            <a:r>
              <a:rPr lang="en-US" sz="1800" b="1" kern="1200" dirty="0" smtClean="0">
                <a:solidFill>
                  <a:srgbClr val="007195"/>
                </a:solidFill>
                <a:latin typeface="Lucida Sans" pitchFamily="34" charset="0"/>
                <a:cs typeface="Arial" pitchFamily="34" charset="0"/>
              </a:rPr>
              <a:t>Optimization</a:t>
            </a:r>
            <a:endParaRPr lang="en-US" b="1" kern="1200" dirty="0">
              <a:solidFill>
                <a:srgbClr val="74A0BB"/>
              </a:solidFill>
              <a:latin typeface="Lucida Sans" pitchFamily="34" charset="0"/>
              <a:cs typeface="Arial" pitchFamily="34" charset="0"/>
            </a:endParaRPr>
          </a:p>
          <a:p>
            <a:pPr marL="285750" lvl="1" indent="-285750">
              <a:spcBef>
                <a:spcPct val="20000"/>
              </a:spcBef>
              <a:spcAft>
                <a:spcPts val="500"/>
              </a:spcAft>
              <a:buClr>
                <a:srgbClr val="4487A6"/>
              </a:buClr>
              <a:buSzPct val="113000"/>
              <a:buFont typeface="Arial" pitchFamily="34" charset="0"/>
              <a:buChar char="•"/>
              <a:defRPr/>
            </a:pPr>
            <a:r>
              <a:rPr lang="en-US" b="1" kern="1200" dirty="0">
                <a:solidFill>
                  <a:srgbClr val="74A0BB"/>
                </a:solidFill>
                <a:latin typeface="Lucida Sans" pitchFamily="34" charset="0"/>
                <a:cs typeface="Arial" pitchFamily="34" charset="0"/>
              </a:rPr>
              <a:t>Based on the </a:t>
            </a:r>
            <a:r>
              <a:rPr lang="en-US" b="1" kern="1200" dirty="0">
                <a:solidFill>
                  <a:srgbClr val="007195"/>
                </a:solidFill>
                <a:latin typeface="Lucida Sans" pitchFamily="34" charset="0"/>
                <a:cs typeface="Arial" pitchFamily="34" charset="0"/>
              </a:rPr>
              <a:t>forecast </a:t>
            </a:r>
            <a:r>
              <a:rPr lang="en-US" b="1" kern="1200" dirty="0">
                <a:solidFill>
                  <a:srgbClr val="74A0BB"/>
                </a:solidFill>
                <a:latin typeface="Lucida Sans" pitchFamily="34" charset="0"/>
                <a:cs typeface="Arial" pitchFamily="34" charset="0"/>
              </a:rPr>
              <a:t>the energy production and consumption can be optimized</a:t>
            </a:r>
          </a:p>
          <a:p>
            <a:pPr marL="285750" lvl="1" indent="-285750">
              <a:spcBef>
                <a:spcPct val="20000"/>
              </a:spcBef>
              <a:spcAft>
                <a:spcPts val="500"/>
              </a:spcAft>
              <a:buClr>
                <a:srgbClr val="4487A6"/>
              </a:buClr>
              <a:buSzPct val="113000"/>
              <a:buFont typeface="Arial" pitchFamily="34" charset="0"/>
              <a:buChar char="•"/>
              <a:defRPr/>
            </a:pPr>
            <a:r>
              <a:rPr lang="en-US" b="1" kern="1200" dirty="0">
                <a:solidFill>
                  <a:srgbClr val="74A0BB"/>
                </a:solidFill>
                <a:latin typeface="Lucida Sans" pitchFamily="34" charset="0"/>
                <a:cs typeface="Arial" pitchFamily="34" charset="0"/>
              </a:rPr>
              <a:t>Working </a:t>
            </a:r>
            <a:r>
              <a:rPr lang="en-US" b="1" kern="1200" dirty="0">
                <a:solidFill>
                  <a:srgbClr val="007195"/>
                </a:solidFill>
                <a:latin typeface="Lucida Sans" pitchFamily="34" charset="0"/>
                <a:cs typeface="Arial" pitchFamily="34" charset="0"/>
              </a:rPr>
              <a:t>fully automated </a:t>
            </a:r>
            <a:r>
              <a:rPr lang="en-US" b="1" kern="1200" dirty="0">
                <a:solidFill>
                  <a:srgbClr val="74A0BB"/>
                </a:solidFill>
                <a:latin typeface="Lucida Sans" pitchFamily="34" charset="0"/>
                <a:cs typeface="Arial" pitchFamily="34" charset="0"/>
              </a:rPr>
              <a:t>and </a:t>
            </a:r>
            <a:r>
              <a:rPr lang="en-US" b="1" kern="1200" dirty="0">
                <a:solidFill>
                  <a:srgbClr val="007195"/>
                </a:solidFill>
                <a:latin typeface="Lucida Sans" pitchFamily="34" charset="0"/>
                <a:cs typeface="Arial" pitchFamily="34" charset="0"/>
              </a:rPr>
              <a:t>continuously</a:t>
            </a:r>
            <a:r>
              <a:rPr lang="en-US" b="1" kern="1200" dirty="0">
                <a:solidFill>
                  <a:srgbClr val="74A0BB"/>
                </a:solidFill>
                <a:latin typeface="Lucida Sans" pitchFamily="34" charset="0"/>
                <a:cs typeface="Arial" pitchFamily="34" charset="0"/>
              </a:rPr>
              <a:t> for the whole district</a:t>
            </a:r>
          </a:p>
          <a:p>
            <a:pPr marL="285750" lvl="1" indent="-285750">
              <a:spcBef>
                <a:spcPct val="20000"/>
              </a:spcBef>
              <a:spcAft>
                <a:spcPts val="500"/>
              </a:spcAft>
              <a:buClr>
                <a:srgbClr val="4487A6"/>
              </a:buClr>
              <a:buSzPct val="113000"/>
              <a:buFont typeface="Arial" pitchFamily="34" charset="0"/>
              <a:buChar char="•"/>
              <a:defRPr/>
            </a:pPr>
            <a:r>
              <a:rPr lang="en-US" b="1" kern="1200" dirty="0">
                <a:solidFill>
                  <a:srgbClr val="74A0BB"/>
                </a:solidFill>
                <a:latin typeface="Lucida Sans" pitchFamily="34" charset="0"/>
                <a:cs typeface="Arial" pitchFamily="34" charset="0"/>
              </a:rPr>
              <a:t>Different </a:t>
            </a:r>
            <a:r>
              <a:rPr lang="en-US" b="1" kern="1200" dirty="0">
                <a:solidFill>
                  <a:srgbClr val="007195"/>
                </a:solidFill>
                <a:latin typeface="Lucida Sans" pitchFamily="34" charset="0"/>
                <a:cs typeface="Arial" pitchFamily="34" charset="0"/>
              </a:rPr>
              <a:t>goals</a:t>
            </a:r>
            <a:r>
              <a:rPr lang="en-US" b="1" kern="1200" dirty="0">
                <a:solidFill>
                  <a:srgbClr val="74A0BB"/>
                </a:solidFill>
                <a:latin typeface="Lucida Sans" pitchFamily="34" charset="0"/>
                <a:cs typeface="Arial" pitchFamily="34" charset="0"/>
              </a:rPr>
              <a:t> can be </a:t>
            </a:r>
            <a:r>
              <a:rPr lang="en-US" b="1" kern="1200" dirty="0" smtClean="0">
                <a:solidFill>
                  <a:srgbClr val="74A0BB"/>
                </a:solidFill>
                <a:latin typeface="Lucida Sans" pitchFamily="34" charset="0"/>
                <a:cs typeface="Arial" pitchFamily="34" charset="0"/>
              </a:rPr>
              <a:t>set</a:t>
            </a:r>
            <a:endParaRPr lang="en-US" b="1" kern="1200" dirty="0">
              <a:solidFill>
                <a:srgbClr val="74A0BB"/>
              </a:solidFill>
              <a:latin typeface="Lucida Sans" pitchFamily="34" charset="0"/>
              <a:cs typeface="Arial" pitchFamily="34" charset="0"/>
            </a:endParaRPr>
          </a:p>
          <a:p>
            <a:pPr marL="609750" lvl="2" indent="-285750">
              <a:spcAft>
                <a:spcPts val="500"/>
              </a:spcAft>
              <a:buClr>
                <a:srgbClr val="4487A6"/>
              </a:buClr>
              <a:buSzPct val="113000"/>
              <a:buFont typeface="Arial" pitchFamily="34" charset="0"/>
              <a:buChar char="•"/>
              <a:defRPr/>
            </a:pPr>
            <a:r>
              <a:rPr lang="en-US" sz="1600" b="1" kern="1200" dirty="0">
                <a:solidFill>
                  <a:srgbClr val="74A0BB"/>
                </a:solidFill>
                <a:latin typeface="Lucida Sans" pitchFamily="34" charset="0"/>
                <a:ea typeface="ＭＳ Ｐゴシック" panose="020B0600070205080204" pitchFamily="34" charset="-128"/>
                <a:cs typeface="Arial" pitchFamily="34" charset="0"/>
              </a:rPr>
              <a:t>Minimize usage of district heating</a:t>
            </a:r>
          </a:p>
          <a:p>
            <a:pPr marL="609750" lvl="2" indent="-285750">
              <a:spcAft>
                <a:spcPts val="500"/>
              </a:spcAft>
              <a:buClr>
                <a:srgbClr val="4487A6"/>
              </a:buClr>
              <a:buSzPct val="113000"/>
              <a:buFont typeface="Arial" pitchFamily="34" charset="0"/>
              <a:buChar char="•"/>
              <a:defRPr/>
            </a:pPr>
            <a:r>
              <a:rPr lang="en-US" sz="1600" b="1" kern="1200" dirty="0">
                <a:solidFill>
                  <a:srgbClr val="74A0BB"/>
                </a:solidFill>
                <a:latin typeface="Lucida Sans" pitchFamily="34" charset="0"/>
                <a:ea typeface="ＭＳ Ｐゴシック" panose="020B0600070205080204" pitchFamily="34" charset="-128"/>
                <a:cs typeface="Arial" pitchFamily="34" charset="0"/>
              </a:rPr>
              <a:t>Minimize grid supply</a:t>
            </a:r>
          </a:p>
          <a:p>
            <a:pPr marL="609750" lvl="2" indent="-285750">
              <a:spcAft>
                <a:spcPts val="500"/>
              </a:spcAft>
              <a:buClr>
                <a:srgbClr val="4487A6"/>
              </a:buClr>
              <a:buSzPct val="113000"/>
              <a:buFont typeface="Arial" pitchFamily="34" charset="0"/>
              <a:buChar char="•"/>
              <a:defRPr/>
            </a:pPr>
            <a:r>
              <a:rPr lang="en-US" sz="1600" b="1" kern="1200" dirty="0">
                <a:solidFill>
                  <a:srgbClr val="74A0BB"/>
                </a:solidFill>
                <a:latin typeface="Lucida Sans" pitchFamily="34" charset="0"/>
                <a:ea typeface="ＭＳ Ｐゴシック" panose="020B0600070205080204" pitchFamily="34" charset="-128"/>
                <a:cs typeface="Arial" pitchFamily="34" charset="0"/>
              </a:rPr>
              <a:t>Minimize feed-in into grid</a:t>
            </a:r>
          </a:p>
          <a:p>
            <a:pPr marL="285750" lvl="1" indent="-285750">
              <a:spcBef>
                <a:spcPct val="20000"/>
              </a:spcBef>
              <a:spcAft>
                <a:spcPts val="500"/>
              </a:spcAft>
              <a:buClr>
                <a:srgbClr val="4487A6"/>
              </a:buClr>
              <a:buSzPct val="113000"/>
              <a:buFont typeface="Arial" pitchFamily="34" charset="0"/>
              <a:buChar char="•"/>
              <a:defRPr/>
            </a:pPr>
            <a:r>
              <a:rPr lang="en-US" b="1" kern="1200" dirty="0">
                <a:solidFill>
                  <a:srgbClr val="74A0BB"/>
                </a:solidFill>
                <a:latin typeface="Lucida Sans" pitchFamily="34" charset="0"/>
                <a:cs typeface="Arial" pitchFamily="34" charset="0"/>
              </a:rPr>
              <a:t>The </a:t>
            </a:r>
            <a:r>
              <a:rPr lang="en-US" b="1" kern="1200" dirty="0">
                <a:solidFill>
                  <a:srgbClr val="007195"/>
                </a:solidFill>
                <a:latin typeface="Lucida Sans" pitchFamily="34" charset="0"/>
                <a:cs typeface="Arial" pitchFamily="34" charset="0"/>
              </a:rPr>
              <a:t>optimization creates schedules </a:t>
            </a:r>
            <a:r>
              <a:rPr lang="en-US" b="1" kern="1200" dirty="0">
                <a:solidFill>
                  <a:srgbClr val="74A0BB"/>
                </a:solidFill>
                <a:latin typeface="Lucida Sans" pitchFamily="34" charset="0"/>
                <a:cs typeface="Arial" pitchFamily="34" charset="0"/>
              </a:rPr>
              <a:t>for the plants for each building</a:t>
            </a:r>
          </a:p>
          <a:p>
            <a:pPr>
              <a:defRPr/>
            </a:pPr>
            <a:endParaRPr lang="en-US" b="1" kern="1200" dirty="0">
              <a:solidFill>
                <a:srgbClr val="74A0BB"/>
              </a:solidFill>
              <a:latin typeface="Lucida Sans" pitchFamily="34" charset="0"/>
              <a:cs typeface="Arial" pitchFamily="34" charset="0"/>
            </a:endParaRPr>
          </a:p>
        </p:txBody>
      </p:sp>
      <p:grpSp>
        <p:nvGrpSpPr>
          <p:cNvPr id="21507" name="Gruppieren 3"/>
          <p:cNvGrpSpPr>
            <a:grpSpLocks/>
          </p:cNvGrpSpPr>
          <p:nvPr/>
        </p:nvGrpSpPr>
        <p:grpSpPr bwMode="auto">
          <a:xfrm>
            <a:off x="261938" y="6049963"/>
            <a:ext cx="1646237" cy="692150"/>
            <a:chOff x="261938" y="6049963"/>
            <a:chExt cx="1645766" cy="692150"/>
          </a:xfrm>
        </p:grpSpPr>
        <p:sp>
          <p:nvSpPr>
            <p:cNvPr id="6" name="Rechteck 5"/>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21511" name="Picture 8" descr="logo"/>
            <p:cNvPicPr>
              <a:picLocks noChangeAspect="1" noChangeArrowheads="1"/>
            </p:cNvPicPr>
            <p:nvPr/>
          </p:nvPicPr>
          <p:blipFill>
            <a:blip r:embed="rId3" cstate="print"/>
            <a:srcRect/>
            <a:stretch>
              <a:fillRect/>
            </a:stretch>
          </p:blipFill>
          <p:spPr bwMode="auto">
            <a:xfrm>
              <a:off x="323850" y="6049963"/>
              <a:ext cx="1276350" cy="692150"/>
            </a:xfrm>
            <a:prstGeom prst="rect">
              <a:avLst/>
            </a:prstGeom>
            <a:noFill/>
            <a:ln w="9525">
              <a:noFill/>
              <a:miter lim="800000"/>
              <a:headEnd/>
              <a:tailEnd/>
            </a:ln>
          </p:spPr>
        </p:pic>
      </p:grpSp>
      <p:sp>
        <p:nvSpPr>
          <p:cNvPr id="8" name="Titel 1"/>
          <p:cNvSpPr txBox="1">
            <a:spLocks/>
          </p:cNvSpPr>
          <p:nvPr/>
        </p:nvSpPr>
        <p:spPr bwMode="auto">
          <a:xfrm>
            <a:off x="250825" y="476250"/>
            <a:ext cx="8107363"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a:latin typeface="Lucida Sans" panose="020B0602030504020204" pitchFamily="34" charset="0"/>
                <a:cs typeface="Arial" panose="020B0604020202020204" pitchFamily="34" charset="0"/>
              </a:rPr>
              <a:t>Siedlungsmanagement </a:t>
            </a:r>
            <a:endParaRPr lang="de-DE" altLang="de-DE" kern="0" dirty="0" smtClean="0">
              <a:latin typeface="Lucida Sans" panose="020B0602030504020204" pitchFamily="34" charset="0"/>
              <a:cs typeface="Arial" panose="020B0604020202020204" pitchFamily="34" charset="0"/>
            </a:endParaRPr>
          </a:p>
          <a:p>
            <a:pPr>
              <a:defRPr/>
            </a:pP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pic>
        <p:nvPicPr>
          <p:cNvPr id="21509" name="Grafik 2"/>
          <p:cNvPicPr>
            <a:picLocks noChangeAspect="1" noChangeArrowheads="1"/>
          </p:cNvPicPr>
          <p:nvPr/>
        </p:nvPicPr>
        <p:blipFill>
          <a:blip r:embed="rId4" cstate="print"/>
          <a:srcRect/>
          <a:stretch>
            <a:fillRect/>
          </a:stretch>
        </p:blipFill>
        <p:spPr bwMode="auto">
          <a:xfrm>
            <a:off x="4500563" y="4581525"/>
            <a:ext cx="4376737" cy="16208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3">
            <a:extLst>
              <a:ext uri="{FF2B5EF4-FFF2-40B4-BE49-F238E27FC236}"/>
            </a:extLst>
          </p:cNvPr>
          <p:cNvSpPr>
            <a:spLocks noGrp="1" noChangeArrowheads="1"/>
          </p:cNvSpPr>
          <p:nvPr>
            <p:ph type="body" sz="quarter" idx="15"/>
          </p:nvPr>
        </p:nvSpPr>
        <p:spPr bwMode="auto">
          <a:xfrm>
            <a:off x="250825" y="1484313"/>
            <a:ext cx="7561263" cy="1873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marL="0" lvl="1" indent="0">
              <a:spcBef>
                <a:spcPct val="20000"/>
              </a:spcBef>
              <a:spcAft>
                <a:spcPts val="1200"/>
              </a:spcAft>
              <a:buClr>
                <a:srgbClr val="4487A6"/>
              </a:buClr>
              <a:buSzPct val="113000"/>
              <a:buFont typeface="Arial"/>
              <a:buNone/>
              <a:defRPr/>
            </a:pPr>
            <a:r>
              <a:rPr lang="en-US" sz="1800" b="1" kern="1200" dirty="0">
                <a:solidFill>
                  <a:srgbClr val="007195"/>
                </a:solidFill>
                <a:latin typeface="Lucida Sans" pitchFamily="34" charset="0"/>
                <a:cs typeface="Arial" pitchFamily="34" charset="0"/>
              </a:rPr>
              <a:t>Connection to </a:t>
            </a:r>
            <a:r>
              <a:rPr lang="en-US" sz="1800" b="1" kern="1200" dirty="0" err="1" smtClean="0">
                <a:solidFill>
                  <a:srgbClr val="007195"/>
                </a:solidFill>
                <a:latin typeface="Lucida Sans" pitchFamily="34" charset="0"/>
                <a:cs typeface="Arial" pitchFamily="34" charset="0"/>
              </a:rPr>
              <a:t>RheinEnergie’s</a:t>
            </a:r>
            <a:r>
              <a:rPr lang="en-US" sz="1800" b="1" kern="1200" dirty="0" smtClean="0">
                <a:solidFill>
                  <a:srgbClr val="007195"/>
                </a:solidFill>
                <a:latin typeface="Lucida Sans" pitchFamily="34" charset="0"/>
                <a:cs typeface="Arial" pitchFamily="34" charset="0"/>
              </a:rPr>
              <a:t> VPP </a:t>
            </a:r>
            <a:endParaRPr lang="en-US" sz="1800" b="1" kern="1200" dirty="0">
              <a:solidFill>
                <a:srgbClr val="007195"/>
              </a:solidFill>
              <a:latin typeface="Lucida Sans" pitchFamily="34" charset="0"/>
              <a:cs typeface="Arial" pitchFamily="34" charset="0"/>
            </a:endParaRPr>
          </a:p>
          <a:p>
            <a:pPr marL="285750" lvl="1" indent="-285750">
              <a:spcBef>
                <a:spcPct val="20000"/>
              </a:spcBef>
              <a:buClr>
                <a:srgbClr val="4487A6"/>
              </a:buClr>
              <a:buSzPct val="113000"/>
              <a:buFont typeface="Arial" panose="020B0604020202020204" pitchFamily="34" charset="0"/>
              <a:buChar char="•"/>
              <a:defRPr/>
            </a:pPr>
            <a:r>
              <a:rPr lang="en-US" b="1" kern="1200" dirty="0">
                <a:solidFill>
                  <a:srgbClr val="74A0BB"/>
                </a:solidFill>
                <a:latin typeface="Lucida Sans" pitchFamily="34" charset="0"/>
                <a:cs typeface="Arial" pitchFamily="34" charset="0"/>
              </a:rPr>
              <a:t>Based on the </a:t>
            </a:r>
            <a:r>
              <a:rPr lang="en-US" b="1" kern="1200" dirty="0" smtClean="0">
                <a:solidFill>
                  <a:srgbClr val="74A0BB"/>
                </a:solidFill>
                <a:latin typeface="Lucida Sans" pitchFamily="34" charset="0"/>
                <a:cs typeface="Arial" pitchFamily="34" charset="0"/>
              </a:rPr>
              <a:t>optimization, possible </a:t>
            </a:r>
            <a:r>
              <a:rPr lang="en-US" b="1" kern="1200" dirty="0">
                <a:solidFill>
                  <a:srgbClr val="007195"/>
                </a:solidFill>
                <a:latin typeface="Lucida Sans" pitchFamily="34" charset="0"/>
                <a:cs typeface="Arial" pitchFamily="34" charset="0"/>
              </a:rPr>
              <a:t>flexibility can be calculated</a:t>
            </a:r>
          </a:p>
          <a:p>
            <a:pPr marL="285750" indent="-285750">
              <a:spcAft>
                <a:spcPts val="600"/>
              </a:spcAft>
              <a:buFont typeface="Arial" pitchFamily="34" charset="0"/>
              <a:buChar char="•"/>
              <a:defRPr/>
            </a:pPr>
            <a:r>
              <a:rPr lang="en-US" b="1" kern="1200" dirty="0">
                <a:solidFill>
                  <a:srgbClr val="74A0BB"/>
                </a:solidFill>
                <a:latin typeface="Lucida Sans" pitchFamily="34" charset="0"/>
                <a:cs typeface="Arial" pitchFamily="34" charset="0"/>
              </a:rPr>
              <a:t>Available flexibility </a:t>
            </a:r>
            <a:r>
              <a:rPr lang="en-US" b="1" kern="1200" dirty="0" smtClean="0">
                <a:solidFill>
                  <a:srgbClr val="74A0BB"/>
                </a:solidFill>
                <a:latin typeface="Lucida Sans" pitchFamily="34" charset="0"/>
                <a:cs typeface="Arial" pitchFamily="34" charset="0"/>
              </a:rPr>
              <a:t>sent </a:t>
            </a:r>
            <a:r>
              <a:rPr lang="en-US" b="1" kern="1200" dirty="0">
                <a:solidFill>
                  <a:srgbClr val="74A0BB"/>
                </a:solidFill>
                <a:latin typeface="Lucida Sans" pitchFamily="34" charset="0"/>
                <a:cs typeface="Arial" pitchFamily="34" charset="0"/>
              </a:rPr>
              <a:t>to </a:t>
            </a:r>
            <a:r>
              <a:rPr lang="en-US" b="1" kern="1200" dirty="0" err="1">
                <a:solidFill>
                  <a:srgbClr val="007195"/>
                </a:solidFill>
                <a:latin typeface="Lucida Sans" pitchFamily="34" charset="0"/>
                <a:cs typeface="Arial" pitchFamily="34" charset="0"/>
              </a:rPr>
              <a:t>RheinEnergie’s</a:t>
            </a:r>
            <a:r>
              <a:rPr lang="en-US" b="1" kern="1200" dirty="0">
                <a:solidFill>
                  <a:srgbClr val="007195"/>
                </a:solidFill>
                <a:latin typeface="Lucida Sans" pitchFamily="34" charset="0"/>
                <a:cs typeface="Arial" pitchFamily="34" charset="0"/>
              </a:rPr>
              <a:t> VPP</a:t>
            </a:r>
          </a:p>
          <a:p>
            <a:pPr marL="285750" indent="-285750">
              <a:spcAft>
                <a:spcPts val="600"/>
              </a:spcAft>
              <a:buFont typeface="Arial" pitchFamily="34" charset="0"/>
              <a:buChar char="•"/>
              <a:defRPr/>
            </a:pPr>
            <a:r>
              <a:rPr lang="en-US" b="1" kern="1200" dirty="0">
                <a:solidFill>
                  <a:srgbClr val="74A0BB"/>
                </a:solidFill>
                <a:latin typeface="Lucida Sans" pitchFamily="34" charset="0"/>
                <a:cs typeface="Arial" pitchFamily="34" charset="0"/>
              </a:rPr>
              <a:t>Based on the </a:t>
            </a:r>
            <a:r>
              <a:rPr lang="en-US" b="1" kern="1200" dirty="0" smtClean="0">
                <a:solidFill>
                  <a:srgbClr val="74A0BB"/>
                </a:solidFill>
                <a:latin typeface="Lucida Sans" pitchFamily="34" charset="0"/>
                <a:cs typeface="Arial" pitchFamily="34" charset="0"/>
              </a:rPr>
              <a:t>trading, </a:t>
            </a:r>
            <a:r>
              <a:rPr lang="en-US" b="1" kern="1200" dirty="0">
                <a:solidFill>
                  <a:srgbClr val="74A0BB"/>
                </a:solidFill>
                <a:latin typeface="Lucida Sans" pitchFamily="34" charset="0"/>
                <a:cs typeface="Arial" pitchFamily="34" charset="0"/>
              </a:rPr>
              <a:t>result schedules are </a:t>
            </a:r>
            <a:r>
              <a:rPr lang="en-US" b="1" kern="1200" dirty="0" smtClean="0">
                <a:solidFill>
                  <a:srgbClr val="74A0BB"/>
                </a:solidFill>
                <a:latin typeface="Lucida Sans" pitchFamily="34" charset="0"/>
                <a:cs typeface="Arial" pitchFamily="34" charset="0"/>
              </a:rPr>
              <a:t>sent </a:t>
            </a:r>
            <a:r>
              <a:rPr lang="en-US" b="1" kern="1200" dirty="0">
                <a:solidFill>
                  <a:srgbClr val="74A0BB"/>
                </a:solidFill>
                <a:latin typeface="Lucida Sans" pitchFamily="34" charset="0"/>
                <a:cs typeface="Arial" pitchFamily="34" charset="0"/>
              </a:rPr>
              <a:t>to the </a:t>
            </a:r>
            <a:r>
              <a:rPr lang="en-US" b="1" kern="1200" dirty="0" smtClean="0">
                <a:solidFill>
                  <a:srgbClr val="74A0BB"/>
                </a:solidFill>
                <a:latin typeface="Lucida Sans" pitchFamily="34" charset="0"/>
                <a:cs typeface="Arial" pitchFamily="34" charset="0"/>
              </a:rPr>
              <a:t>             </a:t>
            </a:r>
            <a:r>
              <a:rPr lang="en-US" b="1" kern="1200" dirty="0" smtClean="0">
                <a:solidFill>
                  <a:srgbClr val="007195"/>
                </a:solidFill>
                <a:latin typeface="Lucida Sans" pitchFamily="34" charset="0"/>
                <a:cs typeface="Arial" pitchFamily="34" charset="0"/>
              </a:rPr>
              <a:t>Energy </a:t>
            </a:r>
            <a:r>
              <a:rPr lang="en-US" b="1" kern="1200" dirty="0">
                <a:solidFill>
                  <a:srgbClr val="007195"/>
                </a:solidFill>
                <a:latin typeface="Lucida Sans" pitchFamily="34" charset="0"/>
                <a:cs typeface="Arial" pitchFamily="34" charset="0"/>
              </a:rPr>
              <a:t>Managers </a:t>
            </a:r>
            <a:r>
              <a:rPr lang="en-US" b="1" kern="1200" dirty="0">
                <a:solidFill>
                  <a:srgbClr val="74A0BB"/>
                </a:solidFill>
                <a:latin typeface="Lucida Sans" pitchFamily="34" charset="0"/>
                <a:cs typeface="Arial" pitchFamily="34" charset="0"/>
              </a:rPr>
              <a:t>in </a:t>
            </a:r>
            <a:r>
              <a:rPr lang="en-US" b="1" kern="1200" dirty="0" smtClean="0">
                <a:solidFill>
                  <a:srgbClr val="74A0BB"/>
                </a:solidFill>
                <a:latin typeface="Lucida Sans" pitchFamily="34" charset="0"/>
                <a:cs typeface="Arial" pitchFamily="34" charset="0"/>
              </a:rPr>
              <a:t>each building</a:t>
            </a:r>
            <a:endParaRPr lang="en-US" b="1" kern="1200" dirty="0">
              <a:solidFill>
                <a:srgbClr val="74A0BB"/>
              </a:solidFill>
              <a:latin typeface="Lucida Sans" pitchFamily="34" charset="0"/>
              <a:cs typeface="Arial" pitchFamily="34" charset="0"/>
            </a:endParaRPr>
          </a:p>
        </p:txBody>
      </p:sp>
      <p:grpSp>
        <p:nvGrpSpPr>
          <p:cNvPr id="22531" name="Gruppieren 3"/>
          <p:cNvGrpSpPr>
            <a:grpSpLocks/>
          </p:cNvGrpSpPr>
          <p:nvPr/>
        </p:nvGrpSpPr>
        <p:grpSpPr bwMode="auto">
          <a:xfrm>
            <a:off x="261938" y="6049963"/>
            <a:ext cx="1646237" cy="692150"/>
            <a:chOff x="261938" y="6049963"/>
            <a:chExt cx="1645766" cy="692150"/>
          </a:xfrm>
        </p:grpSpPr>
        <p:sp>
          <p:nvSpPr>
            <p:cNvPr id="6" name="Rechteck 5"/>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22536" name="Picture 8" descr="logo"/>
            <p:cNvPicPr>
              <a:picLocks noChangeAspect="1" noChangeArrowheads="1"/>
            </p:cNvPicPr>
            <p:nvPr/>
          </p:nvPicPr>
          <p:blipFill>
            <a:blip r:embed="rId3" cstate="print"/>
            <a:srcRect/>
            <a:stretch>
              <a:fillRect/>
            </a:stretch>
          </p:blipFill>
          <p:spPr bwMode="auto">
            <a:xfrm>
              <a:off x="323850" y="6049963"/>
              <a:ext cx="1276350" cy="692150"/>
            </a:xfrm>
            <a:prstGeom prst="rect">
              <a:avLst/>
            </a:prstGeom>
            <a:noFill/>
            <a:ln w="9525">
              <a:noFill/>
              <a:miter lim="800000"/>
              <a:headEnd/>
              <a:tailEnd/>
            </a:ln>
          </p:spPr>
        </p:pic>
      </p:grpSp>
      <p:sp>
        <p:nvSpPr>
          <p:cNvPr id="8" name="Titel 1"/>
          <p:cNvSpPr txBox="1">
            <a:spLocks/>
          </p:cNvSpPr>
          <p:nvPr/>
        </p:nvSpPr>
        <p:spPr bwMode="auto">
          <a:xfrm>
            <a:off x="250825" y="476250"/>
            <a:ext cx="8107363"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a:latin typeface="Lucida Sans" panose="020B0602030504020204" pitchFamily="34" charset="0"/>
                <a:cs typeface="Arial" panose="020B0604020202020204" pitchFamily="34" charset="0"/>
              </a:rPr>
              <a:t>Siedlungsmanagement </a:t>
            </a:r>
            <a:endParaRPr lang="de-DE" altLang="de-DE" kern="0" dirty="0" smtClean="0">
              <a:latin typeface="Lucida Sans" panose="020B0602030504020204" pitchFamily="34" charset="0"/>
              <a:cs typeface="Arial" panose="020B0604020202020204" pitchFamily="34" charset="0"/>
            </a:endParaRPr>
          </a:p>
          <a:p>
            <a:pPr>
              <a:defRPr/>
            </a:pP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sp>
        <p:nvSpPr>
          <p:cNvPr id="10" name="Textplatzhalter 3"/>
          <p:cNvSpPr txBox="1">
            <a:spLocks noChangeArrowheads="1"/>
          </p:cNvSpPr>
          <p:nvPr/>
        </p:nvSpPr>
        <p:spPr bwMode="auto">
          <a:xfrm>
            <a:off x="1312863" y="3789363"/>
            <a:ext cx="5059362" cy="719137"/>
          </a:xfrm>
          <a:prstGeom prst="rect">
            <a:avLst/>
          </a:prstGeom>
          <a:noFill/>
          <a:ln w="9525">
            <a:noFill/>
            <a:miter lim="800000"/>
            <a:headEnd/>
            <a:tailEnd/>
          </a:ln>
        </p:spPr>
        <p:txBody>
          <a:bodyPr/>
          <a:lstStyle/>
          <a:p>
            <a:pPr>
              <a:spcBef>
                <a:spcPct val="20000"/>
              </a:spcBef>
              <a:spcAft>
                <a:spcPts val="500"/>
              </a:spcAft>
              <a:buClr>
                <a:srgbClr val="4487A6"/>
              </a:buClr>
              <a:buSzPct val="113000"/>
              <a:buFont typeface="Arial" charset="0"/>
              <a:buNone/>
            </a:pPr>
            <a:r>
              <a:rPr lang="en-US" sz="1600" b="1">
                <a:solidFill>
                  <a:srgbClr val="74A0BB"/>
                </a:solidFill>
                <a:latin typeface="Lucida Sans" pitchFamily="34" charset="0"/>
                <a:cs typeface="Arial" charset="0"/>
              </a:rPr>
              <a:t>The schedules for all buildings are calculated </a:t>
            </a:r>
            <a:r>
              <a:rPr lang="en-US" sz="1600" b="1">
                <a:solidFill>
                  <a:srgbClr val="007195"/>
                </a:solidFill>
                <a:latin typeface="Lucida Sans" pitchFamily="34" charset="0"/>
                <a:cs typeface="Arial" charset="0"/>
              </a:rPr>
              <a:t>every 15min for the next 36 hours</a:t>
            </a:r>
          </a:p>
        </p:txBody>
      </p:sp>
      <p:sp>
        <p:nvSpPr>
          <p:cNvPr id="2" name="Pfeil nach rechts 1"/>
          <p:cNvSpPr/>
          <p:nvPr/>
        </p:nvSpPr>
        <p:spPr>
          <a:xfrm>
            <a:off x="395288" y="3789363"/>
            <a:ext cx="720725" cy="5032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8"/>
          <p:cNvPicPr>
            <a:picLocks noChangeAspect="1" noChangeArrowheads="1"/>
          </p:cNvPicPr>
          <p:nvPr/>
        </p:nvPicPr>
        <p:blipFill>
          <a:blip r:embed="rId3" cstate="print"/>
          <a:srcRect/>
          <a:stretch>
            <a:fillRect/>
          </a:stretch>
        </p:blipFill>
        <p:spPr bwMode="auto">
          <a:xfrm>
            <a:off x="1835150" y="1560513"/>
            <a:ext cx="6985000" cy="4532312"/>
          </a:xfrm>
          <a:prstGeom prst="rect">
            <a:avLst/>
          </a:prstGeom>
          <a:noFill/>
          <a:ln w="9525">
            <a:noFill/>
            <a:miter lim="800000"/>
            <a:headEnd/>
            <a:tailEnd/>
          </a:ln>
        </p:spPr>
      </p:pic>
      <p:grpSp>
        <p:nvGrpSpPr>
          <p:cNvPr id="23555" name="Gruppieren 3"/>
          <p:cNvGrpSpPr>
            <a:grpSpLocks/>
          </p:cNvGrpSpPr>
          <p:nvPr/>
        </p:nvGrpSpPr>
        <p:grpSpPr bwMode="auto">
          <a:xfrm>
            <a:off x="261938" y="6049963"/>
            <a:ext cx="1646237" cy="692150"/>
            <a:chOff x="261938" y="6049963"/>
            <a:chExt cx="1645766" cy="692150"/>
          </a:xfrm>
        </p:grpSpPr>
        <p:sp>
          <p:nvSpPr>
            <p:cNvPr id="5" name="Rechteck 4"/>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23562" name="Picture 8" descr="logo"/>
            <p:cNvPicPr>
              <a:picLocks noChangeAspect="1" noChangeArrowheads="1"/>
            </p:cNvPicPr>
            <p:nvPr/>
          </p:nvPicPr>
          <p:blipFill>
            <a:blip r:embed="rId4" cstate="print"/>
            <a:srcRect/>
            <a:stretch>
              <a:fillRect/>
            </a:stretch>
          </p:blipFill>
          <p:spPr bwMode="auto">
            <a:xfrm>
              <a:off x="323850" y="6049963"/>
              <a:ext cx="1276350" cy="692150"/>
            </a:xfrm>
            <a:prstGeom prst="rect">
              <a:avLst/>
            </a:prstGeom>
            <a:noFill/>
            <a:ln w="9525">
              <a:noFill/>
              <a:miter lim="800000"/>
              <a:headEnd/>
              <a:tailEnd/>
            </a:ln>
          </p:spPr>
        </p:pic>
      </p:grpSp>
      <p:sp>
        <p:nvSpPr>
          <p:cNvPr id="8" name="Titel 1"/>
          <p:cNvSpPr txBox="1">
            <a:spLocks/>
          </p:cNvSpPr>
          <p:nvPr/>
        </p:nvSpPr>
        <p:spPr bwMode="auto">
          <a:xfrm>
            <a:off x="250825" y="476250"/>
            <a:ext cx="8107363"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a:latin typeface="Lucida Sans" panose="020B0602030504020204" pitchFamily="34" charset="0"/>
                <a:cs typeface="Arial" panose="020B0604020202020204" pitchFamily="34" charset="0"/>
              </a:rPr>
              <a:t>Siedlungsmanagement </a:t>
            </a:r>
            <a:endParaRPr lang="de-DE" altLang="de-DE" kern="0" dirty="0" smtClean="0">
              <a:latin typeface="Lucida Sans" panose="020B0602030504020204" pitchFamily="34" charset="0"/>
              <a:cs typeface="Arial" panose="020B0604020202020204" pitchFamily="34" charset="0"/>
            </a:endParaRPr>
          </a:p>
          <a:p>
            <a:pPr>
              <a:defRPr/>
            </a:pP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sp>
        <p:nvSpPr>
          <p:cNvPr id="9" name="Titel 1"/>
          <p:cNvSpPr txBox="1">
            <a:spLocks noChangeArrowheads="1"/>
          </p:cNvSpPr>
          <p:nvPr/>
        </p:nvSpPr>
        <p:spPr bwMode="auto">
          <a:xfrm rot="-1260000">
            <a:off x="156830" y="2364151"/>
            <a:ext cx="4279926" cy="1872250"/>
          </a:xfrm>
          <a:prstGeom prst="rect">
            <a:avLst/>
          </a:prstGeom>
          <a:noFill/>
          <a:effectLst>
            <a:glow>
              <a:schemeClr val="accent1">
                <a:alpha val="23000"/>
              </a:schemeClr>
            </a:glow>
            <a:outerShdw dist="50800" dir="5400000"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sz="8800" kern="0" dirty="0" smtClean="0">
                <a:solidFill>
                  <a:schemeClr val="accent1">
                    <a:lumMod val="40000"/>
                    <a:lumOff val="60000"/>
                  </a:schemeClr>
                </a:solidFill>
                <a:latin typeface="Lucida Sans" pitchFamily="34" charset="0"/>
                <a:cs typeface="Arial" charset="0"/>
              </a:rPr>
              <a:t>DRAFT</a:t>
            </a:r>
          </a:p>
        </p:txBody>
      </p:sp>
      <p:sp>
        <p:nvSpPr>
          <p:cNvPr id="10" name="Textplatzhalter 3">
            <a:extLst>
              <a:ext uri="{FF2B5EF4-FFF2-40B4-BE49-F238E27FC236}"/>
            </a:extLst>
          </p:cNvPr>
          <p:cNvSpPr>
            <a:spLocks noGrp="1" noChangeArrowheads="1"/>
          </p:cNvSpPr>
          <p:nvPr>
            <p:ph type="body" sz="quarter" idx="15"/>
          </p:nvPr>
        </p:nvSpPr>
        <p:spPr bwMode="auto">
          <a:xfrm>
            <a:off x="250825" y="1268413"/>
            <a:ext cx="5689600" cy="3905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marL="0" lvl="1" indent="0">
              <a:spcBef>
                <a:spcPct val="20000"/>
              </a:spcBef>
              <a:spcAft>
                <a:spcPts val="1200"/>
              </a:spcAft>
              <a:buClr>
                <a:srgbClr val="4487A6"/>
              </a:buClr>
              <a:buSzPct val="113000"/>
              <a:buFont typeface="Arial"/>
              <a:buNone/>
              <a:defRPr/>
            </a:pPr>
            <a:r>
              <a:rPr lang="en-US" sz="1800" b="1" kern="1200" dirty="0" smtClean="0">
                <a:solidFill>
                  <a:srgbClr val="007195"/>
                </a:solidFill>
                <a:latin typeface="Lucida Sans" pitchFamily="34" charset="0"/>
                <a:cs typeface="Arial" pitchFamily="34" charset="0"/>
              </a:rPr>
              <a:t>Visualization illustrating the flow of energy</a:t>
            </a:r>
            <a:endParaRPr lang="en-US" b="1" kern="1200" dirty="0">
              <a:solidFill>
                <a:srgbClr val="74A0BB"/>
              </a:solidFill>
              <a:latin typeface="Lucida Sans"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2"/>
          <p:cNvPicPr>
            <a:picLocks noChangeAspect="1" noChangeArrowheads="1"/>
          </p:cNvPicPr>
          <p:nvPr/>
        </p:nvPicPr>
        <p:blipFill>
          <a:blip r:embed="rId3" cstate="print"/>
          <a:srcRect l="57411" t="8719" r="12167" b="46753"/>
          <a:stretch>
            <a:fillRect/>
          </a:stretch>
        </p:blipFill>
        <p:spPr bwMode="auto">
          <a:xfrm>
            <a:off x="436563" y="1763713"/>
            <a:ext cx="2519362" cy="2528887"/>
          </a:xfrm>
          <a:prstGeom prst="rect">
            <a:avLst/>
          </a:prstGeom>
          <a:noFill/>
          <a:ln w="9525">
            <a:noFill/>
            <a:miter lim="800000"/>
            <a:headEnd/>
            <a:tailEnd/>
          </a:ln>
        </p:spPr>
      </p:pic>
      <p:pic>
        <p:nvPicPr>
          <p:cNvPr id="24579" name="Grafik 4"/>
          <p:cNvPicPr>
            <a:picLocks noChangeAspect="1" noChangeArrowheads="1"/>
          </p:cNvPicPr>
          <p:nvPr/>
        </p:nvPicPr>
        <p:blipFill>
          <a:blip r:embed="rId4" cstate="print"/>
          <a:srcRect l="44884" t="46577" r="25587" b="21483"/>
          <a:stretch>
            <a:fillRect/>
          </a:stretch>
        </p:blipFill>
        <p:spPr bwMode="auto">
          <a:xfrm>
            <a:off x="1476375" y="4149725"/>
            <a:ext cx="2700338" cy="2016125"/>
          </a:xfrm>
          <a:prstGeom prst="rect">
            <a:avLst/>
          </a:prstGeom>
          <a:noFill/>
          <a:ln w="9525">
            <a:noFill/>
            <a:miter lim="800000"/>
            <a:headEnd/>
            <a:tailEnd/>
          </a:ln>
        </p:spPr>
      </p:pic>
      <p:pic>
        <p:nvPicPr>
          <p:cNvPr id="24580" name="Grafik 6"/>
          <p:cNvPicPr>
            <a:picLocks noChangeAspect="1" noChangeArrowheads="1"/>
          </p:cNvPicPr>
          <p:nvPr/>
        </p:nvPicPr>
        <p:blipFill>
          <a:blip r:embed="rId5" cstate="print"/>
          <a:srcRect l="69688" t="21529" r="2750" b="38860"/>
          <a:stretch>
            <a:fillRect/>
          </a:stretch>
        </p:blipFill>
        <p:spPr bwMode="auto">
          <a:xfrm>
            <a:off x="3276600" y="1773238"/>
            <a:ext cx="2519363" cy="2303462"/>
          </a:xfrm>
          <a:prstGeom prst="rect">
            <a:avLst/>
          </a:prstGeom>
          <a:noFill/>
          <a:ln w="9525">
            <a:noFill/>
            <a:miter lim="800000"/>
            <a:headEnd/>
            <a:tailEnd/>
          </a:ln>
        </p:spPr>
      </p:pic>
      <p:pic>
        <p:nvPicPr>
          <p:cNvPr id="24581" name="Grafik 10"/>
          <p:cNvPicPr>
            <a:picLocks noChangeAspect="1" noChangeArrowheads="1"/>
          </p:cNvPicPr>
          <p:nvPr/>
        </p:nvPicPr>
        <p:blipFill>
          <a:blip r:embed="rId6" cstate="print"/>
          <a:srcRect l="60237" t="26944" r="10233" b="37923"/>
          <a:stretch>
            <a:fillRect/>
          </a:stretch>
        </p:blipFill>
        <p:spPr bwMode="auto">
          <a:xfrm>
            <a:off x="6115050" y="1700213"/>
            <a:ext cx="2700338" cy="2305050"/>
          </a:xfrm>
          <a:prstGeom prst="rect">
            <a:avLst/>
          </a:prstGeom>
          <a:noFill/>
          <a:ln w="9525">
            <a:noFill/>
            <a:miter lim="800000"/>
            <a:headEnd/>
            <a:tailEnd/>
          </a:ln>
        </p:spPr>
      </p:pic>
      <p:pic>
        <p:nvPicPr>
          <p:cNvPr id="24582" name="Grafik 12"/>
          <p:cNvPicPr>
            <a:picLocks noChangeAspect="1" noChangeArrowheads="1"/>
          </p:cNvPicPr>
          <p:nvPr/>
        </p:nvPicPr>
        <p:blipFill>
          <a:blip r:embed="rId7" cstate="print"/>
          <a:srcRect l="57875" t="49037" r="12987" b="15779"/>
          <a:stretch>
            <a:fillRect/>
          </a:stretch>
        </p:blipFill>
        <p:spPr bwMode="auto">
          <a:xfrm>
            <a:off x="4356100" y="4157663"/>
            <a:ext cx="2665413" cy="2295525"/>
          </a:xfrm>
          <a:prstGeom prst="rect">
            <a:avLst/>
          </a:prstGeom>
          <a:noFill/>
          <a:ln w="9525">
            <a:noFill/>
            <a:miter lim="800000"/>
            <a:headEnd/>
            <a:tailEnd/>
          </a:ln>
        </p:spPr>
      </p:pic>
      <p:sp>
        <p:nvSpPr>
          <p:cNvPr id="11" name="Titel 1"/>
          <p:cNvSpPr txBox="1">
            <a:spLocks noChangeArrowheads="1"/>
          </p:cNvSpPr>
          <p:nvPr/>
        </p:nvSpPr>
        <p:spPr bwMode="auto">
          <a:xfrm rot="-1260000">
            <a:off x="2396316" y="2580175"/>
            <a:ext cx="4279926" cy="1872250"/>
          </a:xfrm>
          <a:prstGeom prst="rect">
            <a:avLst/>
          </a:prstGeom>
          <a:noFill/>
          <a:effectLst>
            <a:glow>
              <a:schemeClr val="accent1">
                <a:alpha val="23000"/>
              </a:schemeClr>
            </a:glow>
            <a:outerShdw dist="50800" dir="5400000" algn="ctr" rotWithShape="0">
              <a:srgbClr val="0000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sz="8800" kern="0" dirty="0" smtClean="0">
                <a:solidFill>
                  <a:schemeClr val="accent1">
                    <a:lumMod val="40000"/>
                    <a:lumOff val="60000"/>
                  </a:schemeClr>
                </a:solidFill>
                <a:latin typeface="Lucida Sans" pitchFamily="34" charset="0"/>
                <a:cs typeface="Arial" charset="0"/>
              </a:rPr>
              <a:t>DRAFT</a:t>
            </a:r>
          </a:p>
        </p:txBody>
      </p:sp>
      <p:grpSp>
        <p:nvGrpSpPr>
          <p:cNvPr id="24586" name="Gruppieren 7"/>
          <p:cNvGrpSpPr>
            <a:grpSpLocks/>
          </p:cNvGrpSpPr>
          <p:nvPr/>
        </p:nvGrpSpPr>
        <p:grpSpPr bwMode="auto">
          <a:xfrm>
            <a:off x="261938" y="6049963"/>
            <a:ext cx="1646237" cy="692150"/>
            <a:chOff x="261938" y="6049963"/>
            <a:chExt cx="1645766" cy="692150"/>
          </a:xfrm>
        </p:grpSpPr>
        <p:sp>
          <p:nvSpPr>
            <p:cNvPr id="9" name="Rechteck 8"/>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24592" name="Picture 8" descr="logo"/>
            <p:cNvPicPr>
              <a:picLocks noChangeAspect="1" noChangeArrowheads="1"/>
            </p:cNvPicPr>
            <p:nvPr/>
          </p:nvPicPr>
          <p:blipFill>
            <a:blip r:embed="rId8" cstate="print"/>
            <a:srcRect/>
            <a:stretch>
              <a:fillRect/>
            </a:stretch>
          </p:blipFill>
          <p:spPr bwMode="auto">
            <a:xfrm>
              <a:off x="323850" y="6049963"/>
              <a:ext cx="1276350" cy="692150"/>
            </a:xfrm>
            <a:prstGeom prst="rect">
              <a:avLst/>
            </a:prstGeom>
            <a:noFill/>
            <a:ln w="9525">
              <a:noFill/>
              <a:miter lim="800000"/>
              <a:headEnd/>
              <a:tailEnd/>
            </a:ln>
          </p:spPr>
        </p:pic>
      </p:grpSp>
      <p:sp>
        <p:nvSpPr>
          <p:cNvPr id="13" name="Titel 1"/>
          <p:cNvSpPr txBox="1">
            <a:spLocks/>
          </p:cNvSpPr>
          <p:nvPr/>
        </p:nvSpPr>
        <p:spPr bwMode="auto">
          <a:xfrm>
            <a:off x="250825" y="476250"/>
            <a:ext cx="8107363"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a:latin typeface="Lucida Sans" panose="020B0602030504020204" pitchFamily="34" charset="0"/>
                <a:cs typeface="Arial" panose="020B0604020202020204" pitchFamily="34" charset="0"/>
              </a:rPr>
              <a:t>Siedlungsmanagement </a:t>
            </a:r>
            <a:endParaRPr lang="de-DE" altLang="de-DE" kern="0" dirty="0" smtClean="0">
              <a:latin typeface="Lucida Sans" panose="020B0602030504020204" pitchFamily="34" charset="0"/>
              <a:cs typeface="Arial" panose="020B0604020202020204" pitchFamily="34" charset="0"/>
            </a:endParaRPr>
          </a:p>
          <a:p>
            <a:pPr>
              <a:defRPr/>
            </a:pP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pic>
        <p:nvPicPr>
          <p:cNvPr id="24588" name="Picture 5" descr="I:\A-Sustainable Economy and Procurement\Projects\GrowSmarter - 23108\Work packages\WP8 - Dissemination\02 Visual identity\01 Logo\LOGO_final\Grow-Smarter_logo_CMYK_300dpi.tif"/>
          <p:cNvPicPr>
            <a:picLocks noChangeAspect="1" noChangeArrowheads="1"/>
          </p:cNvPicPr>
          <p:nvPr/>
        </p:nvPicPr>
        <p:blipFill>
          <a:blip r:embed="rId9" cstate="print"/>
          <a:srcRect/>
          <a:stretch>
            <a:fillRect/>
          </a:stretch>
        </p:blipFill>
        <p:spPr bwMode="auto">
          <a:xfrm>
            <a:off x="5940425" y="6124575"/>
            <a:ext cx="2949575" cy="657225"/>
          </a:xfrm>
          <a:prstGeom prst="rect">
            <a:avLst/>
          </a:prstGeom>
          <a:noFill/>
          <a:ln w="9525">
            <a:noFill/>
            <a:miter lim="800000"/>
            <a:headEnd/>
            <a:tailEnd/>
          </a:ln>
        </p:spPr>
      </p:pic>
      <p:sp>
        <p:nvSpPr>
          <p:cNvPr id="15" name="Textplatzhalter 3">
            <a:extLst>
              <a:ext uri="{FF2B5EF4-FFF2-40B4-BE49-F238E27FC236}"/>
            </a:extLst>
          </p:cNvPr>
          <p:cNvSpPr>
            <a:spLocks noGrp="1" noChangeArrowheads="1"/>
          </p:cNvSpPr>
          <p:nvPr>
            <p:ph type="body" sz="quarter" idx="15"/>
          </p:nvPr>
        </p:nvSpPr>
        <p:spPr bwMode="auto">
          <a:xfrm>
            <a:off x="250825" y="1268413"/>
            <a:ext cx="5689600" cy="3905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marL="0" lvl="1" indent="0">
              <a:spcBef>
                <a:spcPct val="20000"/>
              </a:spcBef>
              <a:spcAft>
                <a:spcPts val="1200"/>
              </a:spcAft>
              <a:buClr>
                <a:srgbClr val="4487A6"/>
              </a:buClr>
              <a:buSzPct val="113000"/>
              <a:buFont typeface="Arial"/>
              <a:buNone/>
              <a:defRPr/>
            </a:pPr>
            <a:r>
              <a:rPr lang="en-US" sz="1800" b="1" kern="1200" dirty="0" smtClean="0">
                <a:solidFill>
                  <a:srgbClr val="007195"/>
                </a:solidFill>
                <a:latin typeface="Lucida Sans" pitchFamily="34" charset="0"/>
                <a:cs typeface="Arial" pitchFamily="34" charset="0"/>
              </a:rPr>
              <a:t>Detailed view of producers and consumers</a:t>
            </a:r>
            <a:endParaRPr lang="en-US" b="1" kern="1200" dirty="0">
              <a:solidFill>
                <a:srgbClr val="74A0BB"/>
              </a:solidFill>
              <a:latin typeface="Lucida Sans" pitchFamily="34" charset="0"/>
              <a:cs typeface="Arial" pitchFamily="34" charset="0"/>
            </a:endParaRPr>
          </a:p>
        </p:txBody>
      </p:sp>
      <p:sp>
        <p:nvSpPr>
          <p:cNvPr id="24590" name="Textplatzhalter 3"/>
          <p:cNvSpPr txBox="1">
            <a:spLocks noChangeArrowheads="1"/>
          </p:cNvSpPr>
          <p:nvPr/>
        </p:nvSpPr>
        <p:spPr bwMode="auto">
          <a:xfrm>
            <a:off x="6948488" y="4724400"/>
            <a:ext cx="1941512" cy="581025"/>
          </a:xfrm>
          <a:prstGeom prst="rect">
            <a:avLst/>
          </a:prstGeom>
          <a:noFill/>
          <a:ln w="9525">
            <a:noFill/>
            <a:miter lim="800000"/>
            <a:headEnd/>
            <a:tailEnd/>
          </a:ln>
        </p:spPr>
        <p:txBody>
          <a:bodyPr/>
          <a:lstStyle/>
          <a:p>
            <a:pPr>
              <a:spcBef>
                <a:spcPct val="20000"/>
              </a:spcBef>
              <a:spcAft>
                <a:spcPts val="500"/>
              </a:spcAft>
              <a:buClr>
                <a:srgbClr val="4487A6"/>
              </a:buClr>
              <a:buSzPct val="113000"/>
              <a:buFont typeface="Arial" charset="0"/>
              <a:buNone/>
            </a:pPr>
            <a:r>
              <a:rPr lang="en-US" sz="1600" b="1">
                <a:solidFill>
                  <a:srgbClr val="74A0BB"/>
                </a:solidFill>
                <a:latin typeface="Lucida Sans" pitchFamily="34" charset="0"/>
                <a:cs typeface="Arial" charset="0"/>
              </a:rPr>
              <a:t>Also available as analysis report</a:t>
            </a:r>
            <a:endParaRPr lang="en-US" sz="1600" b="1">
              <a:solidFill>
                <a:srgbClr val="007195"/>
              </a:solidFill>
              <a:latin typeface="Lucida Sans" pitchFamily="34" charset="0"/>
              <a:cs typeface="Arial"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4"/>
          <p:cNvSpPr>
            <a:spLocks noGrp="1"/>
          </p:cNvSpPr>
          <p:nvPr>
            <p:ph type="body" sz="quarter" idx="19"/>
          </p:nvPr>
        </p:nvSpPr>
        <p:spPr bwMode="auto">
          <a:xfrm>
            <a:off x="3492500" y="2400300"/>
            <a:ext cx="5075238" cy="360363"/>
          </a:xfrm>
          <a:noFill/>
          <a:ln>
            <a:miter lim="800000"/>
            <a:headEnd/>
            <a:tailEnd/>
          </a:ln>
        </p:spPr>
        <p:txBody>
          <a:bodyPr wrap="square" lIns="91440" tIns="45720" rIns="91440" bIns="45720" numCol="1" anchor="t" anchorCtr="0" compatLnSpc="1">
            <a:prstTxWarp prst="textNoShape">
              <a:avLst/>
            </a:prstTxWarp>
          </a:bodyPr>
          <a:lstStyle/>
          <a:p>
            <a:r>
              <a:rPr altLang="de-DE">
                <a:cs typeface="Arial" charset="0"/>
              </a:rPr>
              <a:t>RheinEnergie AG</a:t>
            </a:r>
          </a:p>
        </p:txBody>
      </p:sp>
      <p:sp>
        <p:nvSpPr>
          <p:cNvPr id="25603" name="Text Placeholder 5"/>
          <p:cNvSpPr>
            <a:spLocks noGrp="1"/>
          </p:cNvSpPr>
          <p:nvPr>
            <p:ph type="body" sz="quarter" idx="20"/>
          </p:nvPr>
        </p:nvSpPr>
        <p:spPr bwMode="auto">
          <a:xfrm>
            <a:off x="3492500" y="2760663"/>
            <a:ext cx="5075238" cy="360362"/>
          </a:xfrm>
          <a:noFill/>
          <a:ln>
            <a:miter lim="800000"/>
            <a:headEnd/>
            <a:tailEnd/>
          </a:ln>
        </p:spPr>
        <p:txBody>
          <a:bodyPr wrap="square" lIns="91440" tIns="45720" rIns="91440" bIns="45720" numCol="1" anchor="t" anchorCtr="0" compatLnSpc="1">
            <a:prstTxWarp prst="textNoShape">
              <a:avLst/>
            </a:prstTxWarp>
          </a:bodyPr>
          <a:lstStyle/>
          <a:p>
            <a:r>
              <a:rPr altLang="de-DE">
                <a:cs typeface="Arial" charset="0"/>
              </a:rPr>
              <a:t>Parkgürtel 24</a:t>
            </a:r>
          </a:p>
        </p:txBody>
      </p:sp>
      <p:sp>
        <p:nvSpPr>
          <p:cNvPr id="25604" name="Text Placeholder 6"/>
          <p:cNvSpPr>
            <a:spLocks noGrp="1"/>
          </p:cNvSpPr>
          <p:nvPr>
            <p:ph type="body" sz="quarter" idx="21"/>
          </p:nvPr>
        </p:nvSpPr>
        <p:spPr bwMode="auto">
          <a:xfrm>
            <a:off x="3492500" y="3116263"/>
            <a:ext cx="5075238" cy="360362"/>
          </a:xfrm>
          <a:noFill/>
          <a:ln>
            <a:miter lim="800000"/>
            <a:headEnd/>
            <a:tailEnd/>
          </a:ln>
        </p:spPr>
        <p:txBody>
          <a:bodyPr wrap="square" lIns="91440" tIns="45720" rIns="91440" bIns="45720" numCol="1" anchor="t" anchorCtr="0" compatLnSpc="1">
            <a:prstTxWarp prst="textNoShape">
              <a:avLst/>
            </a:prstTxWarp>
          </a:bodyPr>
          <a:lstStyle/>
          <a:p>
            <a:r>
              <a:rPr altLang="de-DE">
                <a:cs typeface="Arial" charset="0"/>
              </a:rPr>
              <a:t>D-50823 Köln</a:t>
            </a:r>
          </a:p>
        </p:txBody>
      </p:sp>
      <p:sp>
        <p:nvSpPr>
          <p:cNvPr id="25605" name="Text Placeholder 7"/>
          <p:cNvSpPr>
            <a:spLocks noGrp="1"/>
          </p:cNvSpPr>
          <p:nvPr>
            <p:ph type="body" sz="quarter" idx="22"/>
          </p:nvPr>
        </p:nvSpPr>
        <p:spPr bwMode="auto">
          <a:xfrm>
            <a:off x="3492500" y="3473450"/>
            <a:ext cx="5075238" cy="360363"/>
          </a:xfrm>
          <a:noFill/>
          <a:ln>
            <a:miter lim="800000"/>
            <a:headEnd/>
            <a:tailEnd/>
          </a:ln>
        </p:spPr>
        <p:txBody>
          <a:bodyPr wrap="square" lIns="91440" tIns="45720" rIns="91440" bIns="45720" numCol="1" anchor="t" anchorCtr="0" compatLnSpc="1">
            <a:prstTxWarp prst="textNoShape">
              <a:avLst/>
            </a:prstTxWarp>
          </a:bodyPr>
          <a:lstStyle/>
          <a:p>
            <a:r>
              <a:rPr altLang="de-DE">
                <a:cs typeface="Arial" charset="0"/>
              </a:rPr>
              <a:t>Corporate Development </a:t>
            </a:r>
          </a:p>
        </p:txBody>
      </p:sp>
      <p:sp>
        <p:nvSpPr>
          <p:cNvPr id="25606" name="Text Placeholder 8"/>
          <p:cNvSpPr>
            <a:spLocks noGrp="1"/>
          </p:cNvSpPr>
          <p:nvPr>
            <p:ph type="body" sz="quarter" idx="23"/>
          </p:nvPr>
        </p:nvSpPr>
        <p:spPr bwMode="auto">
          <a:xfrm>
            <a:off x="3492500" y="3833813"/>
            <a:ext cx="5075238" cy="360362"/>
          </a:xfrm>
          <a:noFill/>
          <a:ln>
            <a:miter lim="800000"/>
            <a:headEnd/>
            <a:tailEnd/>
          </a:ln>
        </p:spPr>
        <p:txBody>
          <a:bodyPr wrap="square" lIns="91440" tIns="45720" rIns="91440" bIns="45720" numCol="1" anchor="t" anchorCtr="0" compatLnSpc="1">
            <a:prstTxWarp prst="textNoShape">
              <a:avLst/>
            </a:prstTxWarp>
          </a:bodyPr>
          <a:lstStyle/>
          <a:p>
            <a:r>
              <a:rPr altLang="de-DE">
                <a:cs typeface="Arial" charset="0"/>
              </a:rPr>
              <a:t>c.remacly@rheinenergie.com</a:t>
            </a:r>
          </a:p>
        </p:txBody>
      </p:sp>
      <p:sp>
        <p:nvSpPr>
          <p:cNvPr id="25607" name="Text Placeholder 10"/>
          <p:cNvSpPr>
            <a:spLocks noGrp="1"/>
          </p:cNvSpPr>
          <p:nvPr>
            <p:ph type="body" sz="quarter" idx="10"/>
          </p:nvPr>
        </p:nvSpPr>
        <p:spPr bwMode="auto">
          <a:xfrm>
            <a:off x="3492500" y="1773238"/>
            <a:ext cx="5075238" cy="360362"/>
          </a:xfrm>
          <a:noFill/>
          <a:ln>
            <a:miter lim="800000"/>
            <a:headEnd/>
            <a:tailEnd/>
          </a:ln>
        </p:spPr>
        <p:txBody>
          <a:bodyPr wrap="square" lIns="91440" tIns="45720" rIns="91440" bIns="45720" numCol="1" anchor="t" anchorCtr="0" compatLnSpc="1">
            <a:prstTxWarp prst="textNoShape">
              <a:avLst/>
            </a:prstTxWarp>
          </a:bodyPr>
          <a:lstStyle/>
          <a:p>
            <a:r>
              <a:rPr altLang="de-DE">
                <a:cs typeface="Arial" charset="0"/>
              </a:rPr>
              <a:t>Christian Remacly</a:t>
            </a:r>
          </a:p>
        </p:txBody>
      </p:sp>
      <p:sp>
        <p:nvSpPr>
          <p:cNvPr id="25608" name="Bildplatzhalter 1"/>
          <p:cNvSpPr>
            <a:spLocks noGrp="1"/>
          </p:cNvSpPr>
          <p:nvPr>
            <p:ph type="pic" sz="quarter" idx="18"/>
          </p:nvPr>
        </p:nvSpPr>
        <p:spPr>
          <a:xfrm rot="21018768">
            <a:off x="862013" y="2106613"/>
            <a:ext cx="1525587" cy="1395412"/>
          </a:xfrm>
          <a:noFill/>
        </p:spPr>
      </p:sp>
      <p:pic>
        <p:nvPicPr>
          <p:cNvPr id="25609" name="Bildplatzhalter 1"/>
          <p:cNvPicPr>
            <a:picLocks noChangeAspect="1"/>
          </p:cNvPicPr>
          <p:nvPr/>
        </p:nvPicPr>
        <p:blipFill>
          <a:blip r:embed="rId2" cstate="print"/>
          <a:srcRect l="13120" r="13120"/>
          <a:stretch>
            <a:fillRect/>
          </a:stretch>
        </p:blipFill>
        <p:spPr bwMode="auto">
          <a:xfrm rot="-581232">
            <a:off x="862013" y="2106613"/>
            <a:ext cx="1525587" cy="1395412"/>
          </a:xfrm>
          <a:prstGeom prst="rect">
            <a:avLst/>
          </a:prstGeom>
          <a:noFill/>
          <a:ln w="9525">
            <a:noFill/>
            <a:miter lim="800000"/>
            <a:headEnd/>
            <a:tailEnd/>
          </a:ln>
        </p:spPr>
      </p:pic>
      <p:pic>
        <p:nvPicPr>
          <p:cNvPr id="25610" name="Picture 8" descr="logo"/>
          <p:cNvPicPr>
            <a:picLocks noChangeAspect="1" noChangeArrowheads="1"/>
          </p:cNvPicPr>
          <p:nvPr/>
        </p:nvPicPr>
        <p:blipFill>
          <a:blip r:embed="rId3" cstate="print"/>
          <a:srcRect/>
          <a:stretch>
            <a:fillRect/>
          </a:stretch>
        </p:blipFill>
        <p:spPr bwMode="auto">
          <a:xfrm>
            <a:off x="7596188" y="404813"/>
            <a:ext cx="1276350" cy="6921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Inhaltsplatzhalter 6"/>
          <p:cNvGraphicFramePr>
            <a:graphicFrameLocks/>
          </p:cNvGraphicFramePr>
          <p:nvPr/>
        </p:nvGraphicFramePr>
        <p:xfrm>
          <a:off x="1692275" y="1557338"/>
          <a:ext cx="6048672" cy="3124802"/>
        </p:xfrm>
        <a:graphic>
          <a:graphicData uri="http://schemas.openxmlformats.org/drawingml/2006/table">
            <a:tbl>
              <a:tblPr firstRow="1" bandRow="1">
                <a:tableStyleId>{5C22544A-7EE6-4342-B048-85BDC9FD1C3A}</a:tableStyleId>
              </a:tblPr>
              <a:tblGrid>
                <a:gridCol w="6048672"/>
              </a:tblGrid>
              <a:tr h="517962">
                <a:tc>
                  <a:txBody>
                    <a:bodyPr/>
                    <a:lstStyle/>
                    <a:p>
                      <a:pPr algn="ctr"/>
                      <a:r>
                        <a:rPr lang="de-DE" sz="1900" dirty="0" smtClean="0"/>
                        <a:t>Contents</a:t>
                      </a:r>
                      <a:endParaRPr lang="de-DE" sz="1900" dirty="0"/>
                    </a:p>
                  </a:txBody>
                  <a:tcPr marL="108170" marR="108170" marT="54098" marB="54098"/>
                </a:tc>
              </a:tr>
              <a:tr h="711889">
                <a:tc>
                  <a:txBody>
                    <a:bodyPr/>
                    <a:lstStyle/>
                    <a:p>
                      <a:r>
                        <a:rPr lang="de-DE" altLang="de-DE" sz="1900" b="0" dirty="0" err="1" smtClean="0">
                          <a:latin typeface="Lucida Sans" pitchFamily="34" charset="0"/>
                          <a:cs typeface="Arial" pitchFamily="34" charset="0"/>
                        </a:rPr>
                        <a:t>Introduction</a:t>
                      </a:r>
                      <a:endParaRPr lang="de-DE" altLang="de-DE" sz="1900" b="0" dirty="0" smtClean="0">
                        <a:latin typeface="Lucida Sans" pitchFamily="34" charset="0"/>
                        <a:cs typeface="Arial" pitchFamily="34" charset="0"/>
                      </a:endParaRPr>
                    </a:p>
                  </a:txBody>
                  <a:tcPr marL="108170" marR="108170" marT="54098" marB="54098" anchor="ctr"/>
                </a:tc>
              </a:tr>
              <a:tr h="638583">
                <a:tc>
                  <a:txBody>
                    <a:bodyPr/>
                    <a:lstStyle/>
                    <a:p>
                      <a:r>
                        <a:rPr lang="de-DE" sz="1900" b="1" kern="1200" baseline="0" dirty="0" smtClean="0">
                          <a:solidFill>
                            <a:schemeClr val="dk1"/>
                          </a:solidFill>
                          <a:latin typeface="+mn-lt"/>
                          <a:ea typeface="+mn-ea"/>
                          <a:cs typeface="+mn-cs"/>
                        </a:rPr>
                        <a:t>Cologne Low </a:t>
                      </a:r>
                      <a:r>
                        <a:rPr lang="de-DE" sz="1900" b="1" kern="1200" baseline="0" dirty="0" err="1" smtClean="0">
                          <a:solidFill>
                            <a:schemeClr val="dk1"/>
                          </a:solidFill>
                          <a:latin typeface="+mn-lt"/>
                          <a:ea typeface="+mn-ea"/>
                          <a:cs typeface="+mn-cs"/>
                        </a:rPr>
                        <a:t>Energy</a:t>
                      </a:r>
                      <a:r>
                        <a:rPr lang="de-DE" sz="1900" b="1" kern="1200" baseline="0" dirty="0" smtClean="0">
                          <a:solidFill>
                            <a:schemeClr val="dk1"/>
                          </a:solidFill>
                          <a:latin typeface="+mn-lt"/>
                          <a:ea typeface="+mn-ea"/>
                          <a:cs typeface="+mn-cs"/>
                        </a:rPr>
                        <a:t> </a:t>
                      </a:r>
                      <a:r>
                        <a:rPr lang="de-DE" sz="1900" b="1" kern="1200" baseline="0" dirty="0" err="1" smtClean="0">
                          <a:solidFill>
                            <a:schemeClr val="dk1"/>
                          </a:solidFill>
                          <a:latin typeface="+mn-lt"/>
                          <a:ea typeface="+mn-ea"/>
                          <a:cs typeface="+mn-cs"/>
                        </a:rPr>
                        <a:t>Districts</a:t>
                      </a:r>
                      <a:r>
                        <a:rPr lang="de-DE" sz="1900" b="1" kern="1200" baseline="0" dirty="0" smtClean="0">
                          <a:solidFill>
                            <a:schemeClr val="dk1"/>
                          </a:solidFill>
                          <a:latin typeface="+mn-lt"/>
                          <a:ea typeface="+mn-ea"/>
                          <a:cs typeface="+mn-cs"/>
                        </a:rPr>
                        <a:t> </a:t>
                      </a:r>
                      <a:r>
                        <a:rPr lang="de-DE" sz="1900" b="1" kern="1200" baseline="0" dirty="0" err="1" smtClean="0">
                          <a:solidFill>
                            <a:schemeClr val="dk1"/>
                          </a:solidFill>
                          <a:latin typeface="+mn-lt"/>
                          <a:ea typeface="+mn-ea"/>
                          <a:cs typeface="+mn-cs"/>
                        </a:rPr>
                        <a:t>Overview</a:t>
                      </a:r>
                      <a:endParaRPr lang="de-DE" altLang="de-DE" sz="1900" dirty="0" smtClean="0">
                        <a:latin typeface="Lucida Sans" pitchFamily="34" charset="0"/>
                        <a:cs typeface="Arial" pitchFamily="34" charset="0"/>
                      </a:endParaRPr>
                    </a:p>
                  </a:txBody>
                  <a:tcPr marL="108170" marR="108170" marT="54098" marB="54098" anchor="ctr"/>
                </a:tc>
              </a:tr>
              <a:tr h="6177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900" b="1" kern="1200" baseline="0" dirty="0" smtClean="0">
                          <a:solidFill>
                            <a:schemeClr val="dk1"/>
                          </a:solidFill>
                          <a:latin typeface="+mn-lt"/>
                          <a:ea typeface="+mn-ea"/>
                          <a:cs typeface="+mn-cs"/>
                        </a:rPr>
                        <a:t>Low </a:t>
                      </a:r>
                      <a:r>
                        <a:rPr lang="de-DE" sz="1900" b="1" kern="1200" baseline="0" dirty="0" err="1" smtClean="0">
                          <a:solidFill>
                            <a:schemeClr val="dk1"/>
                          </a:solidFill>
                          <a:latin typeface="+mn-lt"/>
                          <a:ea typeface="+mn-ea"/>
                          <a:cs typeface="+mn-cs"/>
                        </a:rPr>
                        <a:t>Energy</a:t>
                      </a:r>
                      <a:r>
                        <a:rPr lang="de-DE" sz="1900" b="1" kern="1200" baseline="0" dirty="0" smtClean="0">
                          <a:solidFill>
                            <a:schemeClr val="dk1"/>
                          </a:solidFill>
                          <a:latin typeface="+mn-lt"/>
                          <a:ea typeface="+mn-ea"/>
                          <a:cs typeface="+mn-cs"/>
                        </a:rPr>
                        <a:t> </a:t>
                      </a:r>
                      <a:r>
                        <a:rPr lang="de-DE" sz="1900" b="1" kern="1200" baseline="0" dirty="0" err="1" smtClean="0">
                          <a:solidFill>
                            <a:schemeClr val="dk1"/>
                          </a:solidFill>
                          <a:latin typeface="+mn-lt"/>
                          <a:ea typeface="+mn-ea"/>
                          <a:cs typeface="+mn-cs"/>
                        </a:rPr>
                        <a:t>Districts</a:t>
                      </a:r>
                      <a:r>
                        <a:rPr lang="de-DE" sz="1900" b="1" kern="1200" baseline="0" dirty="0" smtClean="0">
                          <a:solidFill>
                            <a:schemeClr val="dk1"/>
                          </a:solidFill>
                          <a:latin typeface="+mn-lt"/>
                          <a:ea typeface="+mn-ea"/>
                          <a:cs typeface="+mn-cs"/>
                        </a:rPr>
                        <a:t> Solutions Cologne</a:t>
                      </a:r>
                      <a:endParaRPr lang="de-DE" altLang="de-DE" sz="1900" dirty="0" smtClean="0">
                        <a:latin typeface="Lucida Sans" pitchFamily="34" charset="0"/>
                        <a:cs typeface="Arial" pitchFamily="34" charset="0"/>
                      </a:endParaRPr>
                    </a:p>
                  </a:txBody>
                  <a:tcPr marL="108170" marR="108170" marT="54098" marB="54098" anchor="ctr"/>
                </a:tc>
              </a:tr>
              <a:tr h="63858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altLang="de-DE" sz="1900" kern="1200" dirty="0" smtClean="0">
                          <a:solidFill>
                            <a:schemeClr val="dk1"/>
                          </a:solidFill>
                          <a:latin typeface="Lucida Sans" pitchFamily="34" charset="0"/>
                          <a:ea typeface="+mn-ea"/>
                          <a:cs typeface="Arial" pitchFamily="34" charset="0"/>
                        </a:rPr>
                        <a:t>Q + A</a:t>
                      </a:r>
                    </a:p>
                  </a:txBody>
                  <a:tcPr marL="108170" marR="108170" marT="54098" marB="54098" anchor="ctr"/>
                </a:tc>
              </a:tr>
            </a:tbl>
          </a:graphicData>
        </a:graphic>
      </p:graphicFrame>
      <p:sp>
        <p:nvSpPr>
          <p:cNvPr id="27" name="Titel 1"/>
          <p:cNvSpPr>
            <a:spLocks noGrp="1"/>
          </p:cNvSpPr>
          <p:nvPr>
            <p:ph type="title"/>
          </p:nvPr>
        </p:nvSpPr>
        <p:spPr bwMode="auto">
          <a:xfrm>
            <a:off x="250825" y="476250"/>
            <a:ext cx="6203950" cy="6492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de-DE" altLang="de-DE" dirty="0" smtClean="0">
                <a:latin typeface="Lucida Sans" pitchFamily="34" charset="0"/>
                <a:cs typeface="Arial" pitchFamily="34" charset="0"/>
              </a:rPr>
              <a:t>Low </a:t>
            </a:r>
            <a:r>
              <a:rPr lang="de-DE" altLang="de-DE" dirty="0" err="1" smtClean="0">
                <a:latin typeface="Lucida Sans" pitchFamily="34" charset="0"/>
                <a:cs typeface="Arial" pitchFamily="34" charset="0"/>
              </a:rPr>
              <a:t>Energy</a:t>
            </a:r>
            <a:r>
              <a:rPr lang="de-DE" altLang="de-DE" dirty="0" smtClean="0">
                <a:latin typeface="Lucida Sans" pitchFamily="34" charset="0"/>
                <a:cs typeface="Arial" pitchFamily="34" charset="0"/>
              </a:rPr>
              <a:t> </a:t>
            </a:r>
            <a:r>
              <a:rPr lang="de-DE" altLang="de-DE" dirty="0" err="1" smtClean="0">
                <a:latin typeface="Lucida Sans" pitchFamily="34" charset="0"/>
                <a:cs typeface="Arial" pitchFamily="34" charset="0"/>
              </a:rPr>
              <a:t>Districts</a:t>
            </a:r>
            <a:r>
              <a:rPr lang="de-DE" altLang="de-DE" dirty="0" smtClean="0">
                <a:latin typeface="Lucida Sans" pitchFamily="34" charset="0"/>
                <a:cs typeface="Arial" pitchFamily="34" charset="0"/>
              </a:rPr>
              <a:t/>
            </a:r>
            <a:br>
              <a:rPr lang="de-DE" altLang="de-DE" dirty="0" smtClean="0">
                <a:latin typeface="Lucida Sans" pitchFamily="34" charset="0"/>
                <a:cs typeface="Arial" pitchFamily="34" charset="0"/>
              </a:rPr>
            </a:br>
            <a:r>
              <a:rPr lang="de-DE" altLang="de-DE" sz="1600" dirty="0" smtClean="0">
                <a:latin typeface="+mn-lt"/>
                <a:cs typeface="ＭＳ Ｐゴシック" charset="0"/>
              </a:rPr>
              <a:t>Cologne</a:t>
            </a:r>
            <a:endParaRPr lang="de-DE" altLang="de-DE" sz="1600" dirty="0">
              <a:latin typeface="+mn-lt"/>
              <a:cs typeface="ＭＳ Ｐゴシック"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4"/>
          <p:cNvSpPr>
            <a:spLocks noGrp="1"/>
          </p:cNvSpPr>
          <p:nvPr>
            <p:ph type="body" sz="quarter" idx="19"/>
          </p:nvPr>
        </p:nvSpPr>
        <p:spPr bwMode="auto">
          <a:xfrm>
            <a:off x="2484438" y="3140075"/>
            <a:ext cx="4535487" cy="360363"/>
          </a:xfrm>
          <a:noFill/>
          <a:ln>
            <a:miter lim="800000"/>
            <a:headEnd/>
            <a:tailEnd/>
          </a:ln>
        </p:spPr>
        <p:txBody>
          <a:bodyPr wrap="square" lIns="91440" tIns="45720" rIns="91440" bIns="45720" numCol="1" anchor="t" anchorCtr="0" compatLnSpc="1">
            <a:prstTxWarp prst="textNoShape">
              <a:avLst/>
            </a:prstTxWarp>
          </a:bodyPr>
          <a:lstStyle/>
          <a:p>
            <a:pPr>
              <a:buClr>
                <a:srgbClr val="F07D23"/>
              </a:buClr>
            </a:pPr>
            <a:r>
              <a:rPr lang="en-US" altLang="de-DE" b="1">
                <a:cs typeface="Arial" charset="0"/>
              </a:rPr>
              <a:t>Julia Egenolf</a:t>
            </a:r>
            <a:endParaRPr altLang="de-DE" b="1">
              <a:cs typeface="Arial" charset="0"/>
            </a:endParaRPr>
          </a:p>
        </p:txBody>
      </p:sp>
      <p:sp>
        <p:nvSpPr>
          <p:cNvPr id="26627" name="Text Placeholder 6"/>
          <p:cNvSpPr>
            <a:spLocks noGrp="1"/>
          </p:cNvSpPr>
          <p:nvPr>
            <p:ph type="body" sz="quarter" idx="21"/>
          </p:nvPr>
        </p:nvSpPr>
        <p:spPr bwMode="auto">
          <a:xfrm>
            <a:off x="2484438" y="3502025"/>
            <a:ext cx="5075237" cy="647700"/>
          </a:xfrm>
          <a:noFill/>
          <a:ln>
            <a:miter lim="800000"/>
            <a:headEnd/>
            <a:tailEnd/>
          </a:ln>
        </p:spPr>
        <p:txBody>
          <a:bodyPr wrap="square" lIns="91440" tIns="45720" rIns="91440" bIns="45720" numCol="1" anchor="t" anchorCtr="0" compatLnSpc="1">
            <a:prstTxWarp prst="textNoShape">
              <a:avLst/>
            </a:prstTxWarp>
          </a:bodyPr>
          <a:lstStyle/>
          <a:p>
            <a:pPr eaLnBrk="1" hangingPunct="1"/>
            <a:r>
              <a:rPr altLang="de-DE" b="1">
                <a:cs typeface="Arial" charset="0"/>
              </a:rPr>
              <a:t>Tel	+49 - 221 - 221- 29571</a:t>
            </a:r>
            <a:br>
              <a:rPr altLang="de-DE" b="1">
                <a:cs typeface="Arial" charset="0"/>
              </a:rPr>
            </a:br>
            <a:r>
              <a:rPr altLang="de-DE" b="1">
                <a:cs typeface="Arial" charset="0"/>
              </a:rPr>
              <a:t>E-Mail	julia.egenolf@stadt-koeln.de </a:t>
            </a:r>
          </a:p>
        </p:txBody>
      </p:sp>
      <p:pic>
        <p:nvPicPr>
          <p:cNvPr id="26628" name="Picture 2" descr="G:\V-7\Organisation\Logos\STKLOGO 600dpi cmyk JPG Datei.jpg"/>
          <p:cNvPicPr>
            <a:picLocks noChangeAspect="1" noChangeArrowheads="1"/>
          </p:cNvPicPr>
          <p:nvPr/>
        </p:nvPicPr>
        <p:blipFill>
          <a:blip r:embed="rId2" cstate="print"/>
          <a:srcRect/>
          <a:stretch>
            <a:fillRect/>
          </a:stretch>
        </p:blipFill>
        <p:spPr bwMode="auto">
          <a:xfrm>
            <a:off x="7058025" y="684213"/>
            <a:ext cx="2114550" cy="468312"/>
          </a:xfrm>
          <a:prstGeom prst="rect">
            <a:avLst/>
          </a:prstGeom>
          <a:noFill/>
          <a:ln w="9525">
            <a:noFill/>
            <a:miter lim="800000"/>
            <a:headEnd/>
            <a:tailEnd/>
          </a:ln>
        </p:spPr>
      </p:pic>
      <p:pic>
        <p:nvPicPr>
          <p:cNvPr id="26629" name="Picture 2" descr="\\KVDM115\egenolf\Julia\Personal\Photos\Julia Egenolf - Photo.jpg"/>
          <p:cNvPicPr>
            <a:picLocks noChangeAspect="1" noChangeArrowheads="1"/>
          </p:cNvPicPr>
          <p:nvPr/>
        </p:nvPicPr>
        <p:blipFill>
          <a:blip r:embed="rId3" cstate="print"/>
          <a:srcRect l="7133" t="9512" b="3706"/>
          <a:stretch>
            <a:fillRect/>
          </a:stretch>
        </p:blipFill>
        <p:spPr bwMode="auto">
          <a:xfrm>
            <a:off x="684213" y="2171700"/>
            <a:ext cx="1358900" cy="1905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V-7\Projekte\SCC_GROWSMARTER\WP8- Dissemination-PR- ICLEI\Photos\Photos Stadtansichten\Stadtansichten\Kölner Lichter ©KölnTourismus GmbH_ Dieter Jacobi.jpg"/>
          <p:cNvPicPr>
            <a:picLocks noChangeAspect="1" noChangeArrowheads="1"/>
          </p:cNvPicPr>
          <p:nvPr/>
        </p:nvPicPr>
        <p:blipFill>
          <a:blip r:embed="rId3" cstate="print"/>
          <a:srcRect/>
          <a:stretch>
            <a:fillRect/>
          </a:stretch>
        </p:blipFill>
        <p:spPr bwMode="auto">
          <a:xfrm>
            <a:off x="-1189038" y="1419225"/>
            <a:ext cx="12080876" cy="4530725"/>
          </a:xfrm>
          <a:prstGeom prst="rect">
            <a:avLst/>
          </a:prstGeom>
          <a:noFill/>
          <a:ln w="9525">
            <a:noFill/>
            <a:miter lim="800000"/>
            <a:headEnd/>
            <a:tailEnd/>
          </a:ln>
        </p:spPr>
      </p:pic>
      <p:sp>
        <p:nvSpPr>
          <p:cNvPr id="10" name="Titel 1"/>
          <p:cNvSpPr>
            <a:spLocks noGrp="1"/>
          </p:cNvSpPr>
          <p:nvPr>
            <p:ph type="title"/>
          </p:nvPr>
        </p:nvSpPr>
        <p:spPr bwMode="auto">
          <a:xfrm>
            <a:off x="250825" y="476250"/>
            <a:ext cx="6203950" cy="6492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de-DE" altLang="de-DE" dirty="0" smtClean="0">
                <a:latin typeface="Lucida Sans" pitchFamily="34" charset="0"/>
                <a:cs typeface="Arial" pitchFamily="34" charset="0"/>
              </a:rPr>
              <a:t>Low </a:t>
            </a:r>
            <a:r>
              <a:rPr lang="de-DE" altLang="de-DE" dirty="0" err="1" smtClean="0">
                <a:latin typeface="Lucida Sans" pitchFamily="34" charset="0"/>
                <a:cs typeface="Arial" pitchFamily="34" charset="0"/>
              </a:rPr>
              <a:t>Energy</a:t>
            </a:r>
            <a:r>
              <a:rPr lang="de-DE" altLang="de-DE" dirty="0" smtClean="0">
                <a:latin typeface="Lucida Sans" pitchFamily="34" charset="0"/>
                <a:cs typeface="Arial" pitchFamily="34" charset="0"/>
              </a:rPr>
              <a:t> </a:t>
            </a:r>
            <a:r>
              <a:rPr lang="de-DE" altLang="de-DE" dirty="0" err="1" smtClean="0">
                <a:latin typeface="Lucida Sans" pitchFamily="34" charset="0"/>
                <a:cs typeface="Arial" pitchFamily="34" charset="0"/>
              </a:rPr>
              <a:t>Districts</a:t>
            </a:r>
            <a:r>
              <a:rPr lang="de-DE" altLang="de-DE" dirty="0" smtClean="0">
                <a:latin typeface="Lucida Sans" pitchFamily="34" charset="0"/>
                <a:cs typeface="Arial" pitchFamily="34" charset="0"/>
              </a:rPr>
              <a:t/>
            </a:r>
            <a:br>
              <a:rPr lang="de-DE" altLang="de-DE" dirty="0" smtClean="0">
                <a:latin typeface="Lucida Sans" pitchFamily="34" charset="0"/>
                <a:cs typeface="Arial" pitchFamily="34" charset="0"/>
              </a:rPr>
            </a:br>
            <a:r>
              <a:rPr lang="de-DE" altLang="de-DE" sz="1600" dirty="0" smtClean="0">
                <a:latin typeface="+mn-lt"/>
                <a:cs typeface="ＭＳ Ｐゴシック" charset="0"/>
              </a:rPr>
              <a:t>Cologne</a:t>
            </a:r>
            <a:endParaRPr lang="de-DE" altLang="de-DE" sz="1600" dirty="0">
              <a:latin typeface="+mn-lt"/>
              <a:cs typeface="ＭＳ Ｐゴシック"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bgerundetes Rechteck 24"/>
          <p:cNvSpPr/>
          <p:nvPr/>
        </p:nvSpPr>
        <p:spPr>
          <a:xfrm>
            <a:off x="-396875" y="2133600"/>
            <a:ext cx="3960813" cy="246063"/>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 name="Abgerundetes Rechteck 2"/>
          <p:cNvSpPr/>
          <p:nvPr/>
        </p:nvSpPr>
        <p:spPr>
          <a:xfrm>
            <a:off x="-361950" y="2492375"/>
            <a:ext cx="3960813" cy="4318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grpSp>
        <p:nvGrpSpPr>
          <p:cNvPr id="10244" name="Gruppieren 17"/>
          <p:cNvGrpSpPr>
            <a:grpSpLocks/>
          </p:cNvGrpSpPr>
          <p:nvPr/>
        </p:nvGrpSpPr>
        <p:grpSpPr bwMode="auto">
          <a:xfrm>
            <a:off x="4371975" y="2125663"/>
            <a:ext cx="4448175" cy="3895725"/>
            <a:chOff x="2459173" y="1448554"/>
            <a:chExt cx="4448180" cy="3896257"/>
          </a:xfrm>
        </p:grpSpPr>
        <p:sp>
          <p:nvSpPr>
            <p:cNvPr id="19" name="Freihandform 18"/>
            <p:cNvSpPr/>
            <p:nvPr/>
          </p:nvSpPr>
          <p:spPr>
            <a:xfrm>
              <a:off x="3611699" y="1735930"/>
              <a:ext cx="2079627" cy="1352735"/>
            </a:xfrm>
            <a:custGeom>
              <a:avLst/>
              <a:gdLst>
                <a:gd name="connsiteX0" fmla="*/ 0 w 2080074"/>
                <a:gd name="connsiteY0" fmla="*/ 225346 h 1352048"/>
                <a:gd name="connsiteX1" fmla="*/ 225346 w 2080074"/>
                <a:gd name="connsiteY1" fmla="*/ 0 h 1352048"/>
                <a:gd name="connsiteX2" fmla="*/ 1854728 w 2080074"/>
                <a:gd name="connsiteY2" fmla="*/ 0 h 1352048"/>
                <a:gd name="connsiteX3" fmla="*/ 2080074 w 2080074"/>
                <a:gd name="connsiteY3" fmla="*/ 225346 h 1352048"/>
                <a:gd name="connsiteX4" fmla="*/ 2080074 w 2080074"/>
                <a:gd name="connsiteY4" fmla="*/ 1126702 h 1352048"/>
                <a:gd name="connsiteX5" fmla="*/ 1854728 w 2080074"/>
                <a:gd name="connsiteY5" fmla="*/ 1352048 h 1352048"/>
                <a:gd name="connsiteX6" fmla="*/ 225346 w 2080074"/>
                <a:gd name="connsiteY6" fmla="*/ 1352048 h 1352048"/>
                <a:gd name="connsiteX7" fmla="*/ 0 w 2080074"/>
                <a:gd name="connsiteY7" fmla="*/ 1126702 h 1352048"/>
                <a:gd name="connsiteX8" fmla="*/ 0 w 2080074"/>
                <a:gd name="connsiteY8" fmla="*/ 225346 h 135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074" h="1352048">
                  <a:moveTo>
                    <a:pt x="0" y="225346"/>
                  </a:moveTo>
                  <a:cubicBezTo>
                    <a:pt x="0" y="100891"/>
                    <a:pt x="100891" y="0"/>
                    <a:pt x="225346" y="0"/>
                  </a:cubicBezTo>
                  <a:lnTo>
                    <a:pt x="1854728" y="0"/>
                  </a:lnTo>
                  <a:cubicBezTo>
                    <a:pt x="1979183" y="0"/>
                    <a:pt x="2080074" y="100891"/>
                    <a:pt x="2080074" y="225346"/>
                  </a:cubicBezTo>
                  <a:lnTo>
                    <a:pt x="2080074" y="1126702"/>
                  </a:lnTo>
                  <a:cubicBezTo>
                    <a:pt x="2080074" y="1251157"/>
                    <a:pt x="1979183" y="1352048"/>
                    <a:pt x="1854728" y="1352048"/>
                  </a:cubicBezTo>
                  <a:lnTo>
                    <a:pt x="225346" y="1352048"/>
                  </a:lnTo>
                  <a:cubicBezTo>
                    <a:pt x="100891" y="1352048"/>
                    <a:pt x="0" y="1251157"/>
                    <a:pt x="0" y="1126702"/>
                  </a:cubicBezTo>
                  <a:lnTo>
                    <a:pt x="0" y="225346"/>
                  </a:lnTo>
                  <a:close/>
                </a:path>
              </a:pathLst>
            </a:custGeom>
            <a:blipFill rotWithShape="0">
              <a:blip r:embed="rId3" cstate="screen">
                <a:extLst>
                  <a:ext uri="{28A0092B-C50C-407E-A947-70E740481C1C}">
                    <a14:useLocalDpi xmlns:a14="http://schemas.microsoft.com/office/drawing/2010/main" xmlns=""/>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352" tIns="199352" rIns="199352" bIns="199352" spcCol="1270" anchor="ctr"/>
            <a:lstStyle/>
            <a:p>
              <a:pPr algn="ctr" defTabSz="1555750">
                <a:lnSpc>
                  <a:spcPct val="90000"/>
                </a:lnSpc>
                <a:spcAft>
                  <a:spcPct val="35000"/>
                </a:spcAft>
                <a:defRPr/>
              </a:pPr>
              <a:r>
                <a:rPr lang="de-DE" sz="3000" dirty="0">
                  <a:solidFill>
                    <a:srgbClr val="FFFFFF"/>
                  </a:solidFill>
                </a:rPr>
                <a:t>ICT</a:t>
              </a:r>
              <a:endParaRPr lang="de-DE" sz="3000" dirty="0">
                <a:solidFill>
                  <a:srgbClr val="FFFFFF"/>
                </a:solidFill>
              </a:endParaRPr>
            </a:p>
          </p:txBody>
        </p:sp>
        <p:sp>
          <p:nvSpPr>
            <p:cNvPr id="20" name="Freihandform 19"/>
            <p:cNvSpPr/>
            <p:nvPr/>
          </p:nvSpPr>
          <p:spPr>
            <a:xfrm>
              <a:off x="2781436" y="1735930"/>
              <a:ext cx="3608391" cy="3608881"/>
            </a:xfrm>
            <a:custGeom>
              <a:avLst/>
              <a:gdLst/>
              <a:ahLst/>
              <a:cxnLst/>
              <a:rect l="0" t="0" r="0" b="0"/>
              <a:pathLst>
                <a:path>
                  <a:moveTo>
                    <a:pt x="3123690" y="573853"/>
                  </a:moveTo>
                  <a:arcTo wR="1804112" hR="1804112" stAng="19020372" swAng="2303303"/>
                </a:path>
              </a:pathLst>
            </a:custGeom>
            <a:noFill/>
            <a:ln w="31750">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ihandform 20"/>
            <p:cNvSpPr/>
            <p:nvPr/>
          </p:nvSpPr>
          <p:spPr>
            <a:xfrm>
              <a:off x="4827726" y="3536401"/>
              <a:ext cx="2079627" cy="1352735"/>
            </a:xfrm>
            <a:custGeom>
              <a:avLst/>
              <a:gdLst>
                <a:gd name="connsiteX0" fmla="*/ 0 w 2080074"/>
                <a:gd name="connsiteY0" fmla="*/ 225346 h 1352048"/>
                <a:gd name="connsiteX1" fmla="*/ 225346 w 2080074"/>
                <a:gd name="connsiteY1" fmla="*/ 0 h 1352048"/>
                <a:gd name="connsiteX2" fmla="*/ 1854728 w 2080074"/>
                <a:gd name="connsiteY2" fmla="*/ 0 h 1352048"/>
                <a:gd name="connsiteX3" fmla="*/ 2080074 w 2080074"/>
                <a:gd name="connsiteY3" fmla="*/ 225346 h 1352048"/>
                <a:gd name="connsiteX4" fmla="*/ 2080074 w 2080074"/>
                <a:gd name="connsiteY4" fmla="*/ 1126702 h 1352048"/>
                <a:gd name="connsiteX5" fmla="*/ 1854728 w 2080074"/>
                <a:gd name="connsiteY5" fmla="*/ 1352048 h 1352048"/>
                <a:gd name="connsiteX6" fmla="*/ 225346 w 2080074"/>
                <a:gd name="connsiteY6" fmla="*/ 1352048 h 1352048"/>
                <a:gd name="connsiteX7" fmla="*/ 0 w 2080074"/>
                <a:gd name="connsiteY7" fmla="*/ 1126702 h 1352048"/>
                <a:gd name="connsiteX8" fmla="*/ 0 w 2080074"/>
                <a:gd name="connsiteY8" fmla="*/ 225346 h 135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074" h="1352048">
                  <a:moveTo>
                    <a:pt x="0" y="225346"/>
                  </a:moveTo>
                  <a:cubicBezTo>
                    <a:pt x="0" y="100891"/>
                    <a:pt x="100891" y="0"/>
                    <a:pt x="225346" y="0"/>
                  </a:cubicBezTo>
                  <a:lnTo>
                    <a:pt x="1854728" y="0"/>
                  </a:lnTo>
                  <a:cubicBezTo>
                    <a:pt x="1979183" y="0"/>
                    <a:pt x="2080074" y="100891"/>
                    <a:pt x="2080074" y="225346"/>
                  </a:cubicBezTo>
                  <a:lnTo>
                    <a:pt x="2080074" y="1126702"/>
                  </a:lnTo>
                  <a:cubicBezTo>
                    <a:pt x="2080074" y="1251157"/>
                    <a:pt x="1979183" y="1352048"/>
                    <a:pt x="1854728" y="1352048"/>
                  </a:cubicBezTo>
                  <a:lnTo>
                    <a:pt x="225346" y="1352048"/>
                  </a:lnTo>
                  <a:cubicBezTo>
                    <a:pt x="100891" y="1352048"/>
                    <a:pt x="0" y="1251157"/>
                    <a:pt x="0" y="1126702"/>
                  </a:cubicBezTo>
                  <a:lnTo>
                    <a:pt x="0" y="225346"/>
                  </a:lnTo>
                  <a:close/>
                </a:path>
              </a:pathLst>
            </a:custGeom>
            <a:blipFill rotWithShape="0">
              <a:blip r:embed="rId4" cstate="screen">
                <a:extLst>
                  <a:ext uri="{28A0092B-C50C-407E-A947-70E740481C1C}">
                    <a14:useLocalDpi xmlns:a14="http://schemas.microsoft.com/office/drawing/2010/main" xmlns=""/>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352" tIns="199352" rIns="199352" bIns="199352" spcCol="1270" anchor="ctr"/>
            <a:lstStyle/>
            <a:p>
              <a:pPr algn="ctr" defTabSz="1555750">
                <a:lnSpc>
                  <a:spcPct val="90000"/>
                </a:lnSpc>
                <a:spcAft>
                  <a:spcPct val="35000"/>
                </a:spcAft>
                <a:defRPr/>
              </a:pPr>
              <a:r>
                <a:rPr lang="de-DE" sz="3000" dirty="0">
                  <a:solidFill>
                    <a:srgbClr val="FFFFFF"/>
                  </a:solidFill>
                </a:rPr>
                <a:t>Mobility</a:t>
              </a:r>
              <a:endParaRPr lang="de-DE" sz="3000" dirty="0">
                <a:solidFill>
                  <a:srgbClr val="FFFFFF"/>
                </a:solidFill>
              </a:endParaRPr>
            </a:p>
          </p:txBody>
        </p:sp>
        <p:sp>
          <p:nvSpPr>
            <p:cNvPr id="22" name="Freihandform 21"/>
            <p:cNvSpPr/>
            <p:nvPr/>
          </p:nvSpPr>
          <p:spPr>
            <a:xfrm>
              <a:off x="2781436" y="1448554"/>
              <a:ext cx="3608391" cy="3069056"/>
            </a:xfrm>
            <a:custGeom>
              <a:avLst/>
              <a:gdLst/>
              <a:ahLst/>
              <a:cxnLst/>
              <a:rect l="0" t="0" r="0" b="0"/>
              <a:pathLst>
                <a:path>
                  <a:moveTo>
                    <a:pt x="2358073" y="3521071"/>
                  </a:moveTo>
                  <a:arcTo wR="1804112" hR="1804112" stAng="4327091" swAng="2145818"/>
                </a:path>
              </a:pathLst>
            </a:custGeom>
            <a:noFill/>
            <a:ln w="31750">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ihandform 22"/>
            <p:cNvSpPr/>
            <p:nvPr/>
          </p:nvSpPr>
          <p:spPr>
            <a:xfrm>
              <a:off x="2459173" y="3536401"/>
              <a:ext cx="2079627" cy="1352735"/>
            </a:xfrm>
            <a:custGeom>
              <a:avLst/>
              <a:gdLst>
                <a:gd name="connsiteX0" fmla="*/ 0 w 2080074"/>
                <a:gd name="connsiteY0" fmla="*/ 225346 h 1352048"/>
                <a:gd name="connsiteX1" fmla="*/ 225346 w 2080074"/>
                <a:gd name="connsiteY1" fmla="*/ 0 h 1352048"/>
                <a:gd name="connsiteX2" fmla="*/ 1854728 w 2080074"/>
                <a:gd name="connsiteY2" fmla="*/ 0 h 1352048"/>
                <a:gd name="connsiteX3" fmla="*/ 2080074 w 2080074"/>
                <a:gd name="connsiteY3" fmla="*/ 225346 h 1352048"/>
                <a:gd name="connsiteX4" fmla="*/ 2080074 w 2080074"/>
                <a:gd name="connsiteY4" fmla="*/ 1126702 h 1352048"/>
                <a:gd name="connsiteX5" fmla="*/ 1854728 w 2080074"/>
                <a:gd name="connsiteY5" fmla="*/ 1352048 h 1352048"/>
                <a:gd name="connsiteX6" fmla="*/ 225346 w 2080074"/>
                <a:gd name="connsiteY6" fmla="*/ 1352048 h 1352048"/>
                <a:gd name="connsiteX7" fmla="*/ 0 w 2080074"/>
                <a:gd name="connsiteY7" fmla="*/ 1126702 h 1352048"/>
                <a:gd name="connsiteX8" fmla="*/ 0 w 2080074"/>
                <a:gd name="connsiteY8" fmla="*/ 225346 h 135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074" h="1352048">
                  <a:moveTo>
                    <a:pt x="0" y="225346"/>
                  </a:moveTo>
                  <a:cubicBezTo>
                    <a:pt x="0" y="100891"/>
                    <a:pt x="100891" y="0"/>
                    <a:pt x="225346" y="0"/>
                  </a:cubicBezTo>
                  <a:lnTo>
                    <a:pt x="1854728" y="0"/>
                  </a:lnTo>
                  <a:cubicBezTo>
                    <a:pt x="1979183" y="0"/>
                    <a:pt x="2080074" y="100891"/>
                    <a:pt x="2080074" y="225346"/>
                  </a:cubicBezTo>
                  <a:lnTo>
                    <a:pt x="2080074" y="1126702"/>
                  </a:lnTo>
                  <a:cubicBezTo>
                    <a:pt x="2080074" y="1251157"/>
                    <a:pt x="1979183" y="1352048"/>
                    <a:pt x="1854728" y="1352048"/>
                  </a:cubicBezTo>
                  <a:lnTo>
                    <a:pt x="225346" y="1352048"/>
                  </a:lnTo>
                  <a:cubicBezTo>
                    <a:pt x="100891" y="1352048"/>
                    <a:pt x="0" y="1251157"/>
                    <a:pt x="0" y="1126702"/>
                  </a:cubicBezTo>
                  <a:lnTo>
                    <a:pt x="0" y="225346"/>
                  </a:lnTo>
                  <a:close/>
                </a:path>
              </a:pathLst>
            </a:custGeom>
            <a:blipFill rotWithShape="0">
              <a:blip r:embed="rId5" cstate="screen">
                <a:extLst>
                  <a:ext uri="{28A0092B-C50C-407E-A947-70E740481C1C}">
                    <a14:useLocalDpi xmlns:a14="http://schemas.microsoft.com/office/drawing/2010/main" xmlns=""/>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352" tIns="199352" rIns="199352" bIns="199352" spcCol="1270" anchor="ctr"/>
            <a:lstStyle/>
            <a:p>
              <a:pPr algn="ctr" defTabSz="1555750">
                <a:lnSpc>
                  <a:spcPct val="90000"/>
                </a:lnSpc>
                <a:spcAft>
                  <a:spcPct val="35000"/>
                </a:spcAft>
                <a:defRPr/>
              </a:pPr>
              <a:r>
                <a:rPr lang="de-DE" sz="3000" dirty="0" err="1">
                  <a:solidFill>
                    <a:srgbClr val="FFFFFF"/>
                  </a:solidFill>
                </a:rPr>
                <a:t>Energy</a:t>
              </a:r>
              <a:endParaRPr lang="de-DE" sz="3000" dirty="0">
                <a:solidFill>
                  <a:srgbClr val="FFFFFF"/>
                </a:solidFill>
              </a:endParaRPr>
            </a:p>
          </p:txBody>
        </p:sp>
        <p:sp>
          <p:nvSpPr>
            <p:cNvPr id="24" name="Freihandform 23"/>
            <p:cNvSpPr/>
            <p:nvPr/>
          </p:nvSpPr>
          <p:spPr>
            <a:xfrm>
              <a:off x="2781436" y="1735930"/>
              <a:ext cx="3608391" cy="3608881"/>
            </a:xfrm>
            <a:custGeom>
              <a:avLst/>
              <a:gdLst/>
              <a:ahLst/>
              <a:cxnLst/>
              <a:rect l="0" t="0" r="0" b="0"/>
              <a:pathLst>
                <a:path>
                  <a:moveTo>
                    <a:pt x="5824" y="1659254"/>
                  </a:moveTo>
                  <a:arcTo wR="1804112" hR="1804112" stAng="11076325" swAng="2303303"/>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a:defRPr/>
              </a:pPr>
              <a:endParaRPr lang="de-DE" dirty="0">
                <a:solidFill>
                  <a:srgbClr val="000000">
                    <a:hueOff val="0"/>
                    <a:satOff val="0"/>
                    <a:lumOff val="0"/>
                    <a:alphaOff val="0"/>
                  </a:srgbClr>
                </a:solidFill>
              </a:endParaRPr>
            </a:p>
          </p:txBody>
        </p:sp>
      </p:grpSp>
      <p:sp>
        <p:nvSpPr>
          <p:cNvPr id="2" name="Rechteck 1"/>
          <p:cNvSpPr/>
          <p:nvPr/>
        </p:nvSpPr>
        <p:spPr>
          <a:xfrm>
            <a:off x="293688" y="1341438"/>
            <a:ext cx="3773487" cy="1600200"/>
          </a:xfrm>
          <a:prstGeom prst="rect">
            <a:avLst/>
          </a:prstGeom>
        </p:spPr>
        <p:txBody>
          <a:bodyPr>
            <a:spAutoFit/>
          </a:bodyPr>
          <a:lstStyle/>
          <a:p>
            <a:pPr>
              <a:defRPr/>
            </a:pPr>
            <a:r>
              <a:rPr lang="de-DE" sz="1400" b="1" dirty="0">
                <a:solidFill>
                  <a:srgbClr val="007195"/>
                </a:solidFill>
                <a:latin typeface="Lucida Sans" pitchFamily="34" charset="0"/>
                <a:cs typeface="Arial" pitchFamily="34" charset="0"/>
              </a:rPr>
              <a:t>12 smart solutions</a:t>
            </a:r>
          </a:p>
          <a:p>
            <a:pPr>
              <a:defRPr/>
            </a:pPr>
            <a:endParaRPr lang="de-DE" sz="1200" b="1" dirty="0">
              <a:solidFill>
                <a:srgbClr val="74A0BB"/>
              </a:solidFill>
              <a:latin typeface="Lucida Sans" pitchFamily="34" charset="0"/>
              <a:cs typeface="Arial" pitchFamily="34" charset="0"/>
            </a:endParaRPr>
          </a:p>
          <a:p>
            <a:pPr>
              <a:defRPr/>
            </a:pPr>
            <a:r>
              <a:rPr lang="de-DE" sz="1200" b="1" dirty="0">
                <a:solidFill>
                  <a:srgbClr val="007195"/>
                </a:solidFill>
                <a:latin typeface="Lucida Sans" pitchFamily="34" charset="0"/>
                <a:cs typeface="Arial" pitchFamily="34" charset="0"/>
              </a:rPr>
              <a:t>Low </a:t>
            </a:r>
            <a:r>
              <a:rPr lang="de-DE" sz="1200" b="1" dirty="0" err="1">
                <a:solidFill>
                  <a:srgbClr val="007195"/>
                </a:solidFill>
                <a:latin typeface="Lucida Sans" pitchFamily="34" charset="0"/>
                <a:cs typeface="Arial" pitchFamily="34" charset="0"/>
              </a:rPr>
              <a:t>energy</a:t>
            </a:r>
            <a:r>
              <a:rPr lang="de-DE" sz="1200" b="1" dirty="0">
                <a:solidFill>
                  <a:srgbClr val="007195"/>
                </a:solidFill>
                <a:latin typeface="Lucida Sans" pitchFamily="34" charset="0"/>
                <a:cs typeface="Arial" pitchFamily="34" charset="0"/>
              </a:rPr>
              <a:t> </a:t>
            </a:r>
            <a:r>
              <a:rPr lang="de-DE" sz="1200" b="1" dirty="0" err="1">
                <a:solidFill>
                  <a:srgbClr val="007195"/>
                </a:solidFill>
                <a:latin typeface="Lucida Sans" pitchFamily="34" charset="0"/>
                <a:cs typeface="Arial" pitchFamily="34" charset="0"/>
              </a:rPr>
              <a:t>districts</a:t>
            </a:r>
            <a:endParaRPr lang="de-DE" sz="1200" b="1" dirty="0">
              <a:solidFill>
                <a:srgbClr val="007195"/>
              </a:solidFill>
              <a:latin typeface="Lucida Sans" pitchFamily="34" charset="0"/>
              <a:cs typeface="Arial" pitchFamily="34" charset="0"/>
            </a:endParaRPr>
          </a:p>
          <a:p>
            <a:pPr>
              <a:defRPr/>
            </a:pPr>
            <a:endParaRPr lang="de-DE" sz="1200" b="1" dirty="0">
              <a:solidFill>
                <a:srgbClr val="74A0BB"/>
              </a:solidFill>
              <a:latin typeface="Lucida Sans" pitchFamily="34" charset="0"/>
              <a:cs typeface="Arial" pitchFamily="34" charset="0"/>
            </a:endParaRPr>
          </a:p>
          <a:p>
            <a:pPr marL="228600" indent="-228600">
              <a:buFontTx/>
              <a:buAutoNum type="arabicPeriod"/>
              <a:defRPr/>
            </a:pPr>
            <a:r>
              <a:rPr lang="de-DE" sz="1200" b="1" dirty="0">
                <a:solidFill>
                  <a:srgbClr val="74A0BB"/>
                </a:solidFill>
                <a:latin typeface="Lucida Sans" pitchFamily="34" charset="0"/>
                <a:cs typeface="Arial" pitchFamily="34" charset="0"/>
              </a:rPr>
              <a:t>Smart </a:t>
            </a:r>
            <a:r>
              <a:rPr lang="de-DE" sz="1200" b="1" dirty="0" err="1">
                <a:solidFill>
                  <a:srgbClr val="74A0BB"/>
                </a:solidFill>
                <a:latin typeface="Lucida Sans" pitchFamily="34" charset="0"/>
                <a:cs typeface="Arial" pitchFamily="34" charset="0"/>
              </a:rPr>
              <a:t>building</a:t>
            </a:r>
            <a:r>
              <a:rPr lang="de-DE" sz="1200" b="1" dirty="0">
                <a:solidFill>
                  <a:srgbClr val="74A0BB"/>
                </a:solidFill>
                <a:latin typeface="Lucida Sans" pitchFamily="34" charset="0"/>
                <a:cs typeface="Arial" pitchFamily="34" charset="0"/>
              </a:rPr>
              <a:t> </a:t>
            </a:r>
            <a:r>
              <a:rPr lang="de-DE" sz="1200" b="1" dirty="0" err="1">
                <a:solidFill>
                  <a:srgbClr val="74A0BB"/>
                </a:solidFill>
                <a:latin typeface="Lucida Sans" pitchFamily="34" charset="0"/>
                <a:cs typeface="Arial" pitchFamily="34" charset="0"/>
              </a:rPr>
              <a:t>shell</a:t>
            </a:r>
            <a:r>
              <a:rPr lang="de-DE" sz="1200" b="1" dirty="0">
                <a:solidFill>
                  <a:srgbClr val="74A0BB"/>
                </a:solidFill>
                <a:latin typeface="Lucida Sans" pitchFamily="34" charset="0"/>
                <a:cs typeface="Arial" pitchFamily="34" charset="0"/>
              </a:rPr>
              <a:t> </a:t>
            </a:r>
            <a:r>
              <a:rPr lang="de-DE" sz="1200" b="1" dirty="0" err="1">
                <a:solidFill>
                  <a:srgbClr val="74A0BB"/>
                </a:solidFill>
                <a:latin typeface="Lucida Sans" pitchFamily="34" charset="0"/>
                <a:cs typeface="Arial" pitchFamily="34" charset="0"/>
              </a:rPr>
              <a:t>refurbishment</a:t>
            </a:r>
            <a:endParaRPr lang="de-DE" sz="1200" b="1" dirty="0">
              <a:solidFill>
                <a:srgbClr val="74A0BB"/>
              </a:solidFill>
              <a:latin typeface="Lucida Sans" pitchFamily="34" charset="0"/>
              <a:cs typeface="Arial" pitchFamily="34" charset="0"/>
            </a:endParaRPr>
          </a:p>
          <a:p>
            <a:pPr marL="228600" indent="-228600">
              <a:buFontTx/>
              <a:buAutoNum type="arabicPeriod"/>
              <a:defRPr/>
            </a:pPr>
            <a:r>
              <a:rPr lang="de-DE" sz="1200" b="1" dirty="0">
                <a:solidFill>
                  <a:srgbClr val="74A0BB"/>
                </a:solidFill>
                <a:latin typeface="Lucida Sans" pitchFamily="34" charset="0"/>
                <a:cs typeface="Arial" pitchFamily="34" charset="0"/>
              </a:rPr>
              <a:t>Smart </a:t>
            </a:r>
            <a:r>
              <a:rPr lang="de-DE" sz="1200" b="1" dirty="0" err="1">
                <a:solidFill>
                  <a:srgbClr val="74A0BB"/>
                </a:solidFill>
                <a:latin typeface="Lucida Sans" pitchFamily="34" charset="0"/>
                <a:cs typeface="Arial" pitchFamily="34" charset="0"/>
              </a:rPr>
              <a:t>building</a:t>
            </a:r>
            <a:r>
              <a:rPr lang="de-DE" sz="1200" b="1" dirty="0">
                <a:solidFill>
                  <a:srgbClr val="74A0BB"/>
                </a:solidFill>
                <a:latin typeface="Lucida Sans" pitchFamily="34" charset="0"/>
                <a:cs typeface="Arial" pitchFamily="34" charset="0"/>
              </a:rPr>
              <a:t> </a:t>
            </a:r>
            <a:r>
              <a:rPr lang="de-DE" sz="1200" b="1" dirty="0" err="1">
                <a:solidFill>
                  <a:srgbClr val="74A0BB"/>
                </a:solidFill>
                <a:latin typeface="Lucida Sans" pitchFamily="34" charset="0"/>
                <a:cs typeface="Arial" pitchFamily="34" charset="0"/>
              </a:rPr>
              <a:t>logistics</a:t>
            </a:r>
            <a:endParaRPr lang="de-DE" sz="1200" b="1" dirty="0">
              <a:solidFill>
                <a:srgbClr val="74A0BB"/>
              </a:solidFill>
              <a:latin typeface="Lucida Sans" pitchFamily="34" charset="0"/>
              <a:cs typeface="Arial" pitchFamily="34" charset="0"/>
            </a:endParaRPr>
          </a:p>
          <a:p>
            <a:pPr marL="228600" indent="-228600">
              <a:buFontTx/>
              <a:buAutoNum type="arabicPeriod"/>
              <a:defRPr/>
            </a:pPr>
            <a:r>
              <a:rPr lang="de-DE" sz="1200" b="1" dirty="0">
                <a:solidFill>
                  <a:srgbClr val="74A0BB"/>
                </a:solidFill>
                <a:latin typeface="Lucida Sans" pitchFamily="34" charset="0"/>
                <a:cs typeface="Arial" pitchFamily="34" charset="0"/>
              </a:rPr>
              <a:t>Smart </a:t>
            </a:r>
            <a:r>
              <a:rPr lang="de-DE" sz="1200" b="1" dirty="0" err="1">
                <a:solidFill>
                  <a:srgbClr val="74A0BB"/>
                </a:solidFill>
                <a:latin typeface="Lucida Sans" pitchFamily="34" charset="0"/>
                <a:cs typeface="Arial" pitchFamily="34" charset="0"/>
              </a:rPr>
              <a:t>energy</a:t>
            </a:r>
            <a:r>
              <a:rPr lang="de-DE" sz="1200" b="1" dirty="0" err="1">
                <a:solidFill>
                  <a:srgbClr val="74A0BB"/>
                </a:solidFill>
                <a:latin typeface="Lucida Sans" pitchFamily="34" charset="0"/>
                <a:cs typeface="Arial" pitchFamily="34" charset="0"/>
              </a:rPr>
              <a:t>-</a:t>
            </a:r>
            <a:r>
              <a:rPr lang="de-DE" sz="1200" b="1" dirty="0" err="1">
                <a:solidFill>
                  <a:srgbClr val="74A0BB"/>
                </a:solidFill>
                <a:latin typeface="Lucida Sans" pitchFamily="34" charset="0"/>
                <a:cs typeface="Arial" pitchFamily="34" charset="0"/>
              </a:rPr>
              <a:t>saving</a:t>
            </a:r>
            <a:r>
              <a:rPr lang="de-DE" sz="1200" b="1" dirty="0">
                <a:solidFill>
                  <a:srgbClr val="74A0BB"/>
                </a:solidFill>
                <a:latin typeface="Lucida Sans" pitchFamily="34" charset="0"/>
                <a:cs typeface="Arial" pitchFamily="34" charset="0"/>
              </a:rPr>
              <a:t> </a:t>
            </a:r>
            <a:r>
              <a:rPr lang="de-DE" sz="1200" b="1" dirty="0" err="1">
                <a:solidFill>
                  <a:srgbClr val="74A0BB"/>
                </a:solidFill>
                <a:latin typeface="Lucida Sans" pitchFamily="34" charset="0"/>
                <a:cs typeface="Arial" pitchFamily="34" charset="0"/>
              </a:rPr>
              <a:t>tenants</a:t>
            </a:r>
            <a:endParaRPr lang="de-DE" sz="1200" b="1" dirty="0">
              <a:solidFill>
                <a:srgbClr val="74A0BB"/>
              </a:solidFill>
              <a:latin typeface="Lucida Sans" pitchFamily="34" charset="0"/>
              <a:cs typeface="Arial" pitchFamily="34" charset="0"/>
            </a:endParaRPr>
          </a:p>
          <a:p>
            <a:pPr marL="228600" indent="-228600">
              <a:buFontTx/>
              <a:buAutoNum type="arabicPeriod"/>
              <a:defRPr/>
            </a:pPr>
            <a:r>
              <a:rPr lang="de-DE" sz="1200" b="1" dirty="0">
                <a:solidFill>
                  <a:srgbClr val="74A0BB"/>
                </a:solidFill>
                <a:latin typeface="Lucida Sans" pitchFamily="34" charset="0"/>
                <a:cs typeface="Arial" pitchFamily="34" charset="0"/>
              </a:rPr>
              <a:t>Smart </a:t>
            </a:r>
            <a:r>
              <a:rPr lang="de-DE" sz="1200" b="1" dirty="0" err="1">
                <a:solidFill>
                  <a:srgbClr val="74A0BB"/>
                </a:solidFill>
                <a:latin typeface="Lucida Sans" pitchFamily="34" charset="0"/>
                <a:cs typeface="Arial" pitchFamily="34" charset="0"/>
              </a:rPr>
              <a:t>local</a:t>
            </a:r>
            <a:r>
              <a:rPr lang="de-DE" sz="1200" b="1" dirty="0">
                <a:solidFill>
                  <a:srgbClr val="74A0BB"/>
                </a:solidFill>
                <a:latin typeface="Lucida Sans" pitchFamily="34" charset="0"/>
                <a:cs typeface="Arial" pitchFamily="34" charset="0"/>
              </a:rPr>
              <a:t> </a:t>
            </a:r>
            <a:r>
              <a:rPr lang="de-DE" sz="1200" b="1" dirty="0" err="1">
                <a:solidFill>
                  <a:srgbClr val="74A0BB"/>
                </a:solidFill>
                <a:latin typeface="Lucida Sans" pitchFamily="34" charset="0"/>
                <a:cs typeface="Arial" pitchFamily="34" charset="0"/>
              </a:rPr>
              <a:t>electricity</a:t>
            </a:r>
            <a:r>
              <a:rPr lang="de-DE" sz="1200" b="1" dirty="0">
                <a:solidFill>
                  <a:srgbClr val="74A0BB"/>
                </a:solidFill>
                <a:latin typeface="Lucida Sans" pitchFamily="34" charset="0"/>
                <a:cs typeface="Arial" pitchFamily="34" charset="0"/>
              </a:rPr>
              <a:t> </a:t>
            </a:r>
            <a:r>
              <a:rPr lang="de-DE" sz="1200" b="1" dirty="0" err="1">
                <a:solidFill>
                  <a:srgbClr val="74A0BB"/>
                </a:solidFill>
                <a:latin typeface="Lucida Sans" pitchFamily="34" charset="0"/>
                <a:cs typeface="Arial" pitchFamily="34" charset="0"/>
              </a:rPr>
              <a:t>management</a:t>
            </a:r>
            <a:endParaRPr lang="de-DE" sz="1200" b="1" dirty="0">
              <a:solidFill>
                <a:srgbClr val="74A0BB"/>
              </a:solidFill>
              <a:latin typeface="Lucida Sans" pitchFamily="34" charset="0"/>
              <a:cs typeface="Arial" pitchFamily="34" charset="0"/>
            </a:endParaRPr>
          </a:p>
        </p:txBody>
      </p:sp>
      <p:sp>
        <p:nvSpPr>
          <p:cNvPr id="10246" name="Rechteck 14"/>
          <p:cNvSpPr>
            <a:spLocks noChangeArrowheads="1"/>
          </p:cNvSpPr>
          <p:nvPr/>
        </p:nvSpPr>
        <p:spPr bwMode="auto">
          <a:xfrm>
            <a:off x="323850" y="4748213"/>
            <a:ext cx="3240088" cy="1201737"/>
          </a:xfrm>
          <a:prstGeom prst="rect">
            <a:avLst/>
          </a:prstGeom>
          <a:noFill/>
          <a:ln w="9525">
            <a:noFill/>
            <a:miter lim="800000"/>
            <a:headEnd/>
            <a:tailEnd/>
          </a:ln>
        </p:spPr>
        <p:txBody>
          <a:bodyPr>
            <a:spAutoFit/>
          </a:bodyPr>
          <a:lstStyle/>
          <a:p>
            <a:r>
              <a:rPr lang="de-DE" sz="1200" b="1">
                <a:solidFill>
                  <a:srgbClr val="007195"/>
                </a:solidFill>
                <a:latin typeface="Lucida Sans" pitchFamily="34" charset="0"/>
                <a:cs typeface="Arial" charset="0"/>
              </a:rPr>
              <a:t>Sustainable urban mobility</a:t>
            </a:r>
          </a:p>
          <a:p>
            <a:endParaRPr lang="de-DE" sz="1200" b="1">
              <a:solidFill>
                <a:srgbClr val="74A0BB"/>
              </a:solidFill>
              <a:latin typeface="Lucida Sans" pitchFamily="34" charset="0"/>
              <a:cs typeface="Arial" charset="0"/>
            </a:endParaRPr>
          </a:p>
          <a:p>
            <a:r>
              <a:rPr lang="de-DE" sz="1200" b="1">
                <a:solidFill>
                  <a:srgbClr val="74A0BB"/>
                </a:solidFill>
                <a:latin typeface="Lucida Sans" pitchFamily="34" charset="0"/>
                <a:cs typeface="Arial" charset="0"/>
              </a:rPr>
              <a:t>9.   Sustainable delivery</a:t>
            </a:r>
          </a:p>
          <a:p>
            <a:r>
              <a:rPr lang="de-DE" sz="1200" b="1">
                <a:solidFill>
                  <a:srgbClr val="74A0BB"/>
                </a:solidFill>
                <a:latin typeface="Lucida Sans" pitchFamily="34" charset="0"/>
                <a:cs typeface="Arial" charset="0"/>
              </a:rPr>
              <a:t>10. Smart traffic management</a:t>
            </a:r>
          </a:p>
          <a:p>
            <a:r>
              <a:rPr lang="de-DE" sz="1200" b="1">
                <a:solidFill>
                  <a:srgbClr val="74A0BB"/>
                </a:solidFill>
                <a:latin typeface="Lucida Sans" pitchFamily="34" charset="0"/>
                <a:cs typeface="Arial" charset="0"/>
              </a:rPr>
              <a:t>11. Alternative fuel driven vehicles</a:t>
            </a:r>
          </a:p>
          <a:p>
            <a:r>
              <a:rPr lang="de-DE" sz="1200" b="1">
                <a:solidFill>
                  <a:srgbClr val="74A0BB"/>
                </a:solidFill>
                <a:latin typeface="Lucida Sans" pitchFamily="34" charset="0"/>
                <a:cs typeface="Arial" charset="0"/>
              </a:rPr>
              <a:t>12. Smart mobility solutions</a:t>
            </a:r>
          </a:p>
        </p:txBody>
      </p:sp>
      <p:sp>
        <p:nvSpPr>
          <p:cNvPr id="10247" name="Rechteck 15"/>
          <p:cNvSpPr>
            <a:spLocks noChangeArrowheads="1"/>
          </p:cNvSpPr>
          <p:nvPr/>
        </p:nvSpPr>
        <p:spPr bwMode="auto">
          <a:xfrm>
            <a:off x="323850" y="3213100"/>
            <a:ext cx="3240088" cy="1200150"/>
          </a:xfrm>
          <a:prstGeom prst="rect">
            <a:avLst/>
          </a:prstGeom>
          <a:noFill/>
          <a:ln w="9525">
            <a:noFill/>
            <a:miter lim="800000"/>
            <a:headEnd/>
            <a:tailEnd/>
          </a:ln>
        </p:spPr>
        <p:txBody>
          <a:bodyPr>
            <a:spAutoFit/>
          </a:bodyPr>
          <a:lstStyle/>
          <a:p>
            <a:r>
              <a:rPr lang="de-DE" sz="1200" b="1">
                <a:solidFill>
                  <a:srgbClr val="007195"/>
                </a:solidFill>
                <a:latin typeface="Lucida Sans" pitchFamily="34" charset="0"/>
                <a:cs typeface="Arial" charset="0"/>
              </a:rPr>
              <a:t>Integrated Infrastructures</a:t>
            </a:r>
          </a:p>
          <a:p>
            <a:endParaRPr lang="de-DE" sz="1200" b="1">
              <a:solidFill>
                <a:srgbClr val="74A0BB"/>
              </a:solidFill>
              <a:latin typeface="Lucida Sans" pitchFamily="34" charset="0"/>
              <a:cs typeface="Arial" charset="0"/>
            </a:endParaRPr>
          </a:p>
          <a:p>
            <a:r>
              <a:rPr lang="de-DE" sz="1200" b="1">
                <a:solidFill>
                  <a:srgbClr val="74A0BB"/>
                </a:solidFill>
                <a:latin typeface="Lucida Sans" pitchFamily="34" charset="0"/>
                <a:cs typeface="Arial" charset="0"/>
              </a:rPr>
              <a:t>5. Smart street lighting</a:t>
            </a:r>
          </a:p>
          <a:p>
            <a:r>
              <a:rPr lang="de-DE" sz="1200" b="1">
                <a:solidFill>
                  <a:srgbClr val="74A0BB"/>
                </a:solidFill>
                <a:latin typeface="Lucida Sans" pitchFamily="34" charset="0"/>
                <a:cs typeface="Arial" charset="0"/>
              </a:rPr>
              <a:t>6. Waste heat recovery</a:t>
            </a:r>
          </a:p>
          <a:p>
            <a:r>
              <a:rPr lang="de-DE" sz="1200" b="1">
                <a:solidFill>
                  <a:srgbClr val="74A0BB"/>
                </a:solidFill>
                <a:latin typeface="Lucida Sans" pitchFamily="34" charset="0"/>
                <a:cs typeface="Arial" charset="0"/>
              </a:rPr>
              <a:t>7. Smart waste collection</a:t>
            </a:r>
          </a:p>
          <a:p>
            <a:r>
              <a:rPr lang="de-DE" sz="1200" b="1">
                <a:solidFill>
                  <a:srgbClr val="74A0BB"/>
                </a:solidFill>
                <a:latin typeface="Lucida Sans" pitchFamily="34" charset="0"/>
                <a:cs typeface="Arial" charset="0"/>
              </a:rPr>
              <a:t>8. Big data management</a:t>
            </a:r>
          </a:p>
        </p:txBody>
      </p:sp>
      <p:sp>
        <p:nvSpPr>
          <p:cNvPr id="26" name="Titel 1"/>
          <p:cNvSpPr>
            <a:spLocks noGrp="1"/>
          </p:cNvSpPr>
          <p:nvPr>
            <p:ph type="title"/>
          </p:nvPr>
        </p:nvSpPr>
        <p:spPr bwMode="auto">
          <a:xfrm>
            <a:off x="250825" y="476250"/>
            <a:ext cx="6203950" cy="6492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de-DE" altLang="de-DE" dirty="0" smtClean="0">
                <a:latin typeface="Lucida Sans" pitchFamily="34" charset="0"/>
                <a:cs typeface="Arial" pitchFamily="34" charset="0"/>
              </a:rPr>
              <a:t>Low </a:t>
            </a:r>
            <a:r>
              <a:rPr lang="de-DE" altLang="de-DE" dirty="0" err="1" smtClean="0">
                <a:latin typeface="Lucida Sans" pitchFamily="34" charset="0"/>
                <a:cs typeface="Arial" pitchFamily="34" charset="0"/>
              </a:rPr>
              <a:t>Energy</a:t>
            </a:r>
            <a:r>
              <a:rPr lang="de-DE" altLang="de-DE" dirty="0" smtClean="0">
                <a:latin typeface="Lucida Sans" pitchFamily="34" charset="0"/>
                <a:cs typeface="Arial" pitchFamily="34" charset="0"/>
              </a:rPr>
              <a:t> </a:t>
            </a:r>
            <a:r>
              <a:rPr lang="de-DE" altLang="de-DE" dirty="0" err="1" smtClean="0">
                <a:latin typeface="Lucida Sans" pitchFamily="34" charset="0"/>
                <a:cs typeface="Arial" pitchFamily="34" charset="0"/>
              </a:rPr>
              <a:t>Districts</a:t>
            </a:r>
            <a:r>
              <a:rPr lang="de-DE" altLang="de-DE" dirty="0" smtClean="0">
                <a:latin typeface="Lucida Sans" pitchFamily="34" charset="0"/>
                <a:cs typeface="Arial" pitchFamily="34" charset="0"/>
              </a:rPr>
              <a:t/>
            </a:r>
            <a:br>
              <a:rPr lang="de-DE" altLang="de-DE" dirty="0" smtClean="0">
                <a:latin typeface="Lucida Sans" pitchFamily="34" charset="0"/>
                <a:cs typeface="Arial" pitchFamily="34" charset="0"/>
              </a:rPr>
            </a:br>
            <a:r>
              <a:rPr lang="de-DE" altLang="de-DE" sz="1600" dirty="0" smtClean="0">
                <a:latin typeface="+mn-lt"/>
                <a:cs typeface="ＭＳ Ｐゴシック" charset="0"/>
              </a:rPr>
              <a:t>Cologne</a:t>
            </a:r>
            <a:endParaRPr lang="de-DE" altLang="de-DE" sz="1600" dirty="0">
              <a:latin typeface="+mn-lt"/>
              <a:cs typeface="ＭＳ Ｐゴシック"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7"/>
          <p:cNvPicPr>
            <a:picLocks noChangeAspect="1" noChangeArrowheads="1"/>
          </p:cNvPicPr>
          <p:nvPr/>
        </p:nvPicPr>
        <p:blipFill>
          <a:blip r:embed="rId3" cstate="print"/>
          <a:srcRect t="22166" b="15617"/>
          <a:stretch>
            <a:fillRect/>
          </a:stretch>
        </p:blipFill>
        <p:spPr bwMode="auto">
          <a:xfrm>
            <a:off x="-107950" y="981075"/>
            <a:ext cx="9299575" cy="5141913"/>
          </a:xfrm>
          <a:prstGeom prst="rect">
            <a:avLst/>
          </a:prstGeom>
          <a:noFill/>
          <a:ln w="9525">
            <a:noFill/>
            <a:miter lim="800000"/>
            <a:headEnd/>
            <a:tailEnd/>
          </a:ln>
        </p:spPr>
      </p:pic>
      <p:sp>
        <p:nvSpPr>
          <p:cNvPr id="11267" name="Inhaltsplatzhalter 2"/>
          <p:cNvSpPr>
            <a:spLocks noGrp="1"/>
          </p:cNvSpPr>
          <p:nvPr>
            <p:ph sz="quarter" idx="13"/>
          </p:nvPr>
        </p:nvSpPr>
        <p:spPr bwMode="auto">
          <a:xfrm>
            <a:off x="323850" y="1412875"/>
            <a:ext cx="6696075" cy="1223963"/>
          </a:xfrm>
          <a:noFill/>
          <a:ln>
            <a:miter lim="800000"/>
            <a:headEnd/>
            <a:tailEnd/>
          </a:ln>
        </p:spPr>
        <p:txBody>
          <a:bodyPr wrap="square" lIns="91440" tIns="45720" rIns="91440" bIns="45720" numCol="1" anchor="t" anchorCtr="0" compatLnSpc="1">
            <a:prstTxWarp prst="textNoShape">
              <a:avLst/>
            </a:prstTxWarp>
          </a:bodyPr>
          <a:lstStyle/>
          <a:p>
            <a:pPr marL="285750" indent="-285750">
              <a:lnSpc>
                <a:spcPct val="150000"/>
              </a:lnSpc>
              <a:spcBef>
                <a:spcPct val="0"/>
              </a:spcBef>
              <a:spcAft>
                <a:spcPct val="0"/>
              </a:spcAft>
              <a:buSzTx/>
              <a:buFont typeface="Arial" charset="0"/>
              <a:buChar char="•"/>
            </a:pPr>
            <a:r>
              <a:rPr sz="1400">
                <a:solidFill>
                  <a:srgbClr val="007195"/>
                </a:solidFill>
                <a:cs typeface="Arial" charset="0"/>
              </a:rPr>
              <a:t>3.1 Smart Home</a:t>
            </a:r>
          </a:p>
          <a:p>
            <a:pPr marL="285750" indent="-285750">
              <a:lnSpc>
                <a:spcPct val="150000"/>
              </a:lnSpc>
              <a:spcBef>
                <a:spcPct val="0"/>
              </a:spcBef>
              <a:spcAft>
                <a:spcPct val="0"/>
              </a:spcAft>
              <a:buSzTx/>
              <a:buFont typeface="Arial" charset="0"/>
              <a:buChar char="•"/>
            </a:pPr>
            <a:r>
              <a:rPr sz="1400">
                <a:solidFill>
                  <a:srgbClr val="007195"/>
                </a:solidFill>
                <a:cs typeface="Arial" charset="0"/>
              </a:rPr>
              <a:t>3.1 Green Air</a:t>
            </a:r>
          </a:p>
          <a:p>
            <a:pPr marL="285750" indent="-285750">
              <a:lnSpc>
                <a:spcPct val="150000"/>
              </a:lnSpc>
              <a:spcBef>
                <a:spcPct val="0"/>
              </a:spcBef>
              <a:spcAft>
                <a:spcPct val="0"/>
              </a:spcAft>
              <a:buSzTx/>
              <a:buFont typeface="Arial" charset="0"/>
              <a:buChar char="•"/>
            </a:pPr>
            <a:r>
              <a:rPr sz="1400">
                <a:solidFill>
                  <a:srgbClr val="007195"/>
                </a:solidFill>
                <a:cs typeface="Arial" charset="0"/>
              </a:rPr>
              <a:t>4.1 VPP - Siedlungsmanagement</a:t>
            </a:r>
          </a:p>
          <a:p>
            <a:pPr marL="285750" indent="-285750">
              <a:lnSpc>
                <a:spcPct val="150000"/>
              </a:lnSpc>
              <a:spcBef>
                <a:spcPct val="0"/>
              </a:spcBef>
              <a:spcAft>
                <a:spcPct val="0"/>
              </a:spcAft>
              <a:buSzTx/>
              <a:buFont typeface="Arial" charset="0"/>
              <a:buChar char="•"/>
            </a:pPr>
            <a:endParaRPr sz="1200">
              <a:cs typeface="Arial" charset="0"/>
            </a:endParaRPr>
          </a:p>
          <a:p>
            <a:pPr marL="285750" indent="-285750">
              <a:lnSpc>
                <a:spcPct val="150000"/>
              </a:lnSpc>
              <a:spcBef>
                <a:spcPct val="0"/>
              </a:spcBef>
              <a:spcAft>
                <a:spcPct val="0"/>
              </a:spcAft>
              <a:buSzTx/>
              <a:buFont typeface="Arial" charset="0"/>
              <a:buChar char="•"/>
            </a:pPr>
            <a:endParaRPr sz="1400">
              <a:solidFill>
                <a:srgbClr val="007195"/>
              </a:solidFill>
              <a:cs typeface="Arial" charset="0"/>
            </a:endParaRPr>
          </a:p>
        </p:txBody>
      </p:sp>
      <p:sp>
        <p:nvSpPr>
          <p:cNvPr id="27" name="Titel 1"/>
          <p:cNvSpPr>
            <a:spLocks noGrp="1"/>
          </p:cNvSpPr>
          <p:nvPr>
            <p:ph type="title"/>
          </p:nvPr>
        </p:nvSpPr>
        <p:spPr bwMode="auto">
          <a:xfrm>
            <a:off x="250825" y="476250"/>
            <a:ext cx="6203950" cy="6492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de-DE" altLang="de-DE" dirty="0" smtClean="0">
                <a:latin typeface="Lucida Sans" pitchFamily="34" charset="0"/>
                <a:cs typeface="Arial" pitchFamily="34" charset="0"/>
              </a:rPr>
              <a:t>Low </a:t>
            </a:r>
            <a:r>
              <a:rPr lang="de-DE" altLang="de-DE" dirty="0" err="1" smtClean="0">
                <a:latin typeface="Lucida Sans" pitchFamily="34" charset="0"/>
                <a:cs typeface="Arial" pitchFamily="34" charset="0"/>
              </a:rPr>
              <a:t>Energy</a:t>
            </a:r>
            <a:r>
              <a:rPr lang="de-DE" altLang="de-DE" dirty="0" smtClean="0">
                <a:latin typeface="Lucida Sans" pitchFamily="34" charset="0"/>
                <a:cs typeface="Arial" pitchFamily="34" charset="0"/>
              </a:rPr>
              <a:t> </a:t>
            </a:r>
            <a:r>
              <a:rPr lang="de-DE" altLang="de-DE" dirty="0" err="1" smtClean="0">
                <a:latin typeface="Lucida Sans" pitchFamily="34" charset="0"/>
                <a:cs typeface="Arial" pitchFamily="34" charset="0"/>
              </a:rPr>
              <a:t>Districts</a:t>
            </a:r>
            <a:r>
              <a:rPr lang="de-DE" altLang="de-DE" dirty="0" smtClean="0">
                <a:latin typeface="Lucida Sans" pitchFamily="34" charset="0"/>
                <a:cs typeface="Arial" pitchFamily="34" charset="0"/>
              </a:rPr>
              <a:t/>
            </a:r>
            <a:br>
              <a:rPr lang="de-DE" altLang="de-DE" dirty="0" smtClean="0">
                <a:latin typeface="Lucida Sans" pitchFamily="34" charset="0"/>
                <a:cs typeface="Arial" pitchFamily="34" charset="0"/>
              </a:rPr>
            </a:br>
            <a:r>
              <a:rPr lang="de-DE" altLang="de-DE" sz="1600" dirty="0" smtClean="0">
                <a:latin typeface="+mn-lt"/>
                <a:cs typeface="ＭＳ Ｐゴシック" charset="0"/>
              </a:rPr>
              <a:t>Cologne</a:t>
            </a:r>
            <a:endParaRPr lang="de-DE" altLang="de-DE" sz="1600" dirty="0">
              <a:latin typeface="+mn-lt"/>
              <a:cs typeface="ＭＳ Ｐゴシック"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bgerundetes Rechteck 20"/>
          <p:cNvSpPr/>
          <p:nvPr/>
        </p:nvSpPr>
        <p:spPr>
          <a:xfrm>
            <a:off x="-361950" y="5091113"/>
            <a:ext cx="5438775" cy="10922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9" name="Picture 2" descr="G:\V-7\HORIZON\WP1- Management\Meeting Agendas &amp; Notes\2016-06-01 GENERAL ASSEMBLY Barcelona\WP2\Adam-Stegerwald-Straße16-26.JPG"/>
          <p:cNvPicPr>
            <a:picLocks noChangeAspect="1" noChangeArrowheads="1"/>
          </p:cNvPicPr>
          <p:nvPr/>
        </p:nvPicPr>
        <p:blipFill>
          <a:blip r:embed="rId3" cstate="print"/>
          <a:srcRect/>
          <a:stretch>
            <a:fillRect/>
          </a:stretch>
        </p:blipFill>
        <p:spPr bwMode="auto">
          <a:xfrm>
            <a:off x="5200650" y="1125538"/>
            <a:ext cx="3763963" cy="2028825"/>
          </a:xfrm>
          <a:prstGeom prst="rect">
            <a:avLst/>
          </a:prstGeom>
          <a:noFill/>
          <a:ln w="9525">
            <a:noFill/>
            <a:miter lim="800000"/>
            <a:headEnd/>
            <a:tailEnd/>
          </a:ln>
        </p:spPr>
      </p:pic>
      <p:pic>
        <p:nvPicPr>
          <p:cNvPr id="10" name="Picture 3" descr="G:\V-7\HORIZON\WP8-Dissemination-PR- ICLEI\Photos\2015-11-24 Cologne Tenant event Stegerwaldsiedlung\2015-11-24_Cologne tenant event 006.jpg"/>
          <p:cNvPicPr>
            <a:picLocks noChangeAspect="1" noChangeArrowheads="1"/>
          </p:cNvPicPr>
          <p:nvPr/>
        </p:nvPicPr>
        <p:blipFill>
          <a:blip r:embed="rId4" cstate="print"/>
          <a:srcRect/>
          <a:stretch>
            <a:fillRect/>
          </a:stretch>
        </p:blipFill>
        <p:spPr bwMode="auto">
          <a:xfrm>
            <a:off x="7645400" y="3249613"/>
            <a:ext cx="1319213" cy="1547812"/>
          </a:xfrm>
          <a:prstGeom prst="rect">
            <a:avLst/>
          </a:prstGeom>
          <a:noFill/>
          <a:ln w="9525">
            <a:noFill/>
            <a:miter lim="800000"/>
            <a:headEnd/>
            <a:tailEnd/>
          </a:ln>
        </p:spPr>
      </p:pic>
      <p:grpSp>
        <p:nvGrpSpPr>
          <p:cNvPr id="11" name="Gruppieren 10"/>
          <p:cNvGrpSpPr>
            <a:grpSpLocks/>
          </p:cNvGrpSpPr>
          <p:nvPr/>
        </p:nvGrpSpPr>
        <p:grpSpPr bwMode="auto">
          <a:xfrm>
            <a:off x="5192713" y="4856163"/>
            <a:ext cx="3771900" cy="1335087"/>
            <a:chOff x="395288" y="2406650"/>
            <a:chExt cx="8388350" cy="2967038"/>
          </a:xfrm>
        </p:grpSpPr>
        <p:pic>
          <p:nvPicPr>
            <p:cNvPr id="12299" name="Picture 9" descr="G:\V-7\HORIZON\WP1- Management\Meeting Agendas &amp; Notes\2016-06-01 GENERAL ASSEMBLY Barcelona\Graphics for Presentation\Dewog\IMG_2930.JPG"/>
            <p:cNvPicPr>
              <a:picLocks noChangeAspect="1" noChangeArrowheads="1"/>
            </p:cNvPicPr>
            <p:nvPr/>
          </p:nvPicPr>
          <p:blipFill>
            <a:blip r:embed="rId5" cstate="print"/>
            <a:srcRect b="-2"/>
            <a:stretch>
              <a:fillRect/>
            </a:stretch>
          </p:blipFill>
          <p:spPr bwMode="auto">
            <a:xfrm>
              <a:off x="395288" y="2406650"/>
              <a:ext cx="3711575" cy="2949575"/>
            </a:xfrm>
            <a:prstGeom prst="rect">
              <a:avLst/>
            </a:prstGeom>
            <a:noFill/>
            <a:ln w="9525">
              <a:noFill/>
              <a:miter lim="800000"/>
              <a:headEnd/>
              <a:tailEnd/>
            </a:ln>
          </p:spPr>
        </p:pic>
        <p:pic>
          <p:nvPicPr>
            <p:cNvPr id="12300" name="Picture 2" descr="Dadurch lässt sich der Verbrauch viel bewusster und zielgerichteter steuern."/>
            <p:cNvPicPr>
              <a:picLocks noChangeAspect="1" noChangeArrowheads="1"/>
            </p:cNvPicPr>
            <p:nvPr/>
          </p:nvPicPr>
          <p:blipFill>
            <a:blip r:embed="rId6" cstate="print"/>
            <a:srcRect/>
            <a:stretch>
              <a:fillRect/>
            </a:stretch>
          </p:blipFill>
          <p:spPr bwMode="auto">
            <a:xfrm>
              <a:off x="4211638" y="2406650"/>
              <a:ext cx="4572000" cy="2967038"/>
            </a:xfrm>
            <a:prstGeom prst="rect">
              <a:avLst/>
            </a:prstGeom>
            <a:noFill/>
            <a:ln w="9525">
              <a:noFill/>
              <a:miter lim="800000"/>
              <a:headEnd/>
              <a:tailEnd/>
            </a:ln>
          </p:spPr>
        </p:pic>
      </p:grpSp>
      <p:sp>
        <p:nvSpPr>
          <p:cNvPr id="12294" name="Rechteck 1"/>
          <p:cNvSpPr>
            <a:spLocks noChangeArrowheads="1"/>
          </p:cNvSpPr>
          <p:nvPr/>
        </p:nvSpPr>
        <p:spPr bwMode="auto">
          <a:xfrm>
            <a:off x="250825" y="1341438"/>
            <a:ext cx="4608513" cy="400050"/>
          </a:xfrm>
          <a:prstGeom prst="rect">
            <a:avLst/>
          </a:prstGeom>
          <a:solidFill>
            <a:schemeClr val="bg1"/>
          </a:solidFill>
          <a:ln w="9525">
            <a:noFill/>
            <a:miter lim="800000"/>
            <a:headEnd/>
            <a:tailEnd/>
          </a:ln>
        </p:spPr>
        <p:txBody>
          <a:bodyPr>
            <a:spAutoFit/>
          </a:bodyPr>
          <a:lstStyle/>
          <a:p>
            <a:pPr eaLnBrk="1" hangingPunct="1">
              <a:spcBef>
                <a:spcPts val="5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de-DE" altLang="de-DE" sz="2000" b="1">
                <a:solidFill>
                  <a:srgbClr val="007195"/>
                </a:solidFill>
                <a:latin typeface="Lucida Sans" pitchFamily="34" charset="0"/>
                <a:cs typeface="Arial" charset="0"/>
              </a:rPr>
              <a:t>Goal: Energy reduction by 70 %</a:t>
            </a:r>
          </a:p>
        </p:txBody>
      </p:sp>
      <p:sp>
        <p:nvSpPr>
          <p:cNvPr id="15" name="Inhaltsplatzhalter 1"/>
          <p:cNvSpPr txBox="1">
            <a:spLocks/>
          </p:cNvSpPr>
          <p:nvPr/>
        </p:nvSpPr>
        <p:spPr bwMode="auto">
          <a:xfrm>
            <a:off x="250825" y="2133600"/>
            <a:ext cx="5329238" cy="4175125"/>
          </a:xfrm>
          <a:prstGeom prst="rect">
            <a:avLst/>
          </a:prstGeom>
          <a:noFill/>
          <a:ln w="9525">
            <a:noFill/>
            <a:miter lim="800000"/>
            <a:headEnd/>
            <a:tailEnd/>
          </a:ln>
        </p:spPr>
        <p:txBody>
          <a:bodyPr/>
          <a:lstStyle/>
          <a:p>
            <a:pPr marL="263525" indent="-263525">
              <a:lnSpc>
                <a:spcPct val="150000"/>
              </a:lnSpc>
              <a:spcBef>
                <a:spcPts val="500"/>
              </a:spcBef>
              <a:buFont typeface="Wingdings" pitchFamily="2" charset="2"/>
              <a:buAutoNum type="arabicPeriod"/>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Use of renewable energies</a:t>
            </a:r>
          </a:p>
          <a:p>
            <a:pPr marL="263525" indent="-263525">
              <a:lnSpc>
                <a:spcPct val="150000"/>
              </a:lnSpc>
              <a:spcBef>
                <a:spcPts val="500"/>
              </a:spcBef>
              <a:buFont typeface="Wingdings" pitchFamily="2" charset="2"/>
              <a:buAutoNum type="arabicPeriod"/>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Insulation</a:t>
            </a:r>
          </a:p>
          <a:p>
            <a:pPr marL="263525" indent="-263525">
              <a:lnSpc>
                <a:spcPct val="150000"/>
              </a:lnSpc>
              <a:spcBef>
                <a:spcPts val="500"/>
              </a:spcBef>
              <a:buFont typeface="Wingdings" pitchFamily="2" charset="2"/>
              <a:buAutoNum type="arabicPeriod"/>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Photovoltaics</a:t>
            </a:r>
          </a:p>
          <a:p>
            <a:pPr marL="263525" indent="-263525">
              <a:lnSpc>
                <a:spcPct val="150000"/>
              </a:lnSpc>
              <a:spcBef>
                <a:spcPts val="500"/>
              </a:spcBef>
              <a:buFont typeface="Wingdings" pitchFamily="2" charset="2"/>
              <a:buAutoNum type="arabicPeriod"/>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Heatpumps</a:t>
            </a:r>
          </a:p>
          <a:p>
            <a:pPr marL="263525" indent="-263525">
              <a:lnSpc>
                <a:spcPct val="150000"/>
              </a:lnSpc>
              <a:spcBef>
                <a:spcPts val="500"/>
              </a:spcBef>
              <a:buFont typeface="Wingdings" pitchFamily="2" charset="2"/>
              <a:buAutoNum type="arabicPeriod"/>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Storage batteries</a:t>
            </a:r>
          </a:p>
          <a:p>
            <a:pPr marL="263525" indent="-263525">
              <a:lnSpc>
                <a:spcPct val="150000"/>
              </a:lnSpc>
              <a:spcBef>
                <a:spcPts val="500"/>
              </a:spcBef>
              <a:buFont typeface="Wingdings" pitchFamily="2" charset="2"/>
              <a:buAutoNum type="arabicPeriod"/>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Efficient lighting</a:t>
            </a:r>
          </a:p>
          <a:p>
            <a:pPr marL="263525" indent="-263525">
              <a:spcBef>
                <a:spcPts val="500"/>
              </a:spcBef>
              <a:buFont typeface="Wingdings" pitchFamily="2" charset="2"/>
              <a:buAutoNum type="arabicPeriod"/>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Behavioural change					  </a:t>
            </a:r>
            <a:r>
              <a:rPr lang="en-US" sz="1200" b="1">
                <a:solidFill>
                  <a:srgbClr val="74A0BB"/>
                </a:solidFill>
                <a:latin typeface="Lucida Sans" pitchFamily="34" charset="0"/>
                <a:cs typeface="Arial" charset="0"/>
              </a:rPr>
              <a:t>(Smart Home &amp; Smart Plugs &amp; GreenAir)</a:t>
            </a:r>
          </a:p>
          <a:p>
            <a:pPr marL="263525" indent="-263525">
              <a:spcBef>
                <a:spcPts val="500"/>
              </a:spcBef>
              <a:buFont typeface="Wingdings" pitchFamily="2" charset="2"/>
              <a:buAutoNum type="arabicPeriod"/>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Virtual Power Plant </a:t>
            </a:r>
            <a:r>
              <a:rPr lang="en-US" sz="1200" b="1">
                <a:solidFill>
                  <a:srgbClr val="74A0BB"/>
                </a:solidFill>
                <a:latin typeface="Lucida Sans" pitchFamily="34" charset="0"/>
                <a:cs typeface="Arial" charset="0"/>
              </a:rPr>
              <a:t>(Siedlungsmanagement)</a:t>
            </a:r>
          </a:p>
        </p:txBody>
      </p:sp>
      <p:sp>
        <p:nvSpPr>
          <p:cNvPr id="16" name="Rechteck 1"/>
          <p:cNvSpPr>
            <a:spLocks noChangeArrowheads="1"/>
          </p:cNvSpPr>
          <p:nvPr/>
        </p:nvSpPr>
        <p:spPr bwMode="auto">
          <a:xfrm>
            <a:off x="239713" y="1731963"/>
            <a:ext cx="6203950" cy="401637"/>
          </a:xfrm>
          <a:prstGeom prst="rect">
            <a:avLst/>
          </a:prstGeom>
          <a:noFill/>
          <a:ln w="9525">
            <a:noFill/>
            <a:miter lim="800000"/>
            <a:headEnd/>
            <a:tailEnd/>
          </a:ln>
        </p:spPr>
        <p:txBody>
          <a:bodyPr>
            <a:spAutoFit/>
          </a:bodyPr>
          <a:lstStyle/>
          <a:p>
            <a:pPr eaLnBrk="1" hangingPunct="1">
              <a:spcBef>
                <a:spcPts val="5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de-DE" altLang="de-DE" sz="2000" b="1">
                <a:solidFill>
                  <a:srgbClr val="007195"/>
                </a:solidFill>
                <a:latin typeface="Lucida Sans" pitchFamily="34" charset="0"/>
                <a:cs typeface="Arial" charset="0"/>
              </a:rPr>
              <a:t>Implementation strategy</a:t>
            </a:r>
          </a:p>
        </p:txBody>
      </p:sp>
      <p:pic>
        <p:nvPicPr>
          <p:cNvPr id="18" name="Grafik 17" descr="P:\P-Public\Smart_City_Cologne\05_Horizon 2020\02_Energieversorgung\05_Strom\02 Technik Ausführung PV und Speicher\Abnahme PV\Adam 16 - 26\160719 Bilder\20160719_103452.jpg"/>
          <p:cNvPicPr>
            <a:picLocks noChangeAspect="1" noChangeArrowheads="1"/>
          </p:cNvPicPr>
          <p:nvPr/>
        </p:nvPicPr>
        <p:blipFill>
          <a:blip r:embed="rId7" cstate="print"/>
          <a:srcRect/>
          <a:stretch>
            <a:fillRect/>
          </a:stretch>
        </p:blipFill>
        <p:spPr bwMode="auto">
          <a:xfrm>
            <a:off x="4797425" y="3252788"/>
            <a:ext cx="2798763" cy="1541462"/>
          </a:xfrm>
          <a:prstGeom prst="rect">
            <a:avLst/>
          </a:prstGeom>
          <a:noFill/>
          <a:ln w="9525">
            <a:noFill/>
            <a:miter lim="800000"/>
            <a:headEnd/>
            <a:tailEnd/>
          </a:ln>
        </p:spPr>
      </p:pic>
      <p:sp>
        <p:nvSpPr>
          <p:cNvPr id="20" name="Titel 1"/>
          <p:cNvSpPr>
            <a:spLocks noGrp="1"/>
          </p:cNvSpPr>
          <p:nvPr>
            <p:ph type="title"/>
          </p:nvPr>
        </p:nvSpPr>
        <p:spPr bwMode="auto">
          <a:xfrm>
            <a:off x="250825" y="476250"/>
            <a:ext cx="6203950" cy="6492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de-DE" altLang="de-DE" dirty="0" smtClean="0">
                <a:latin typeface="Lucida Sans" pitchFamily="34" charset="0"/>
                <a:cs typeface="Arial" pitchFamily="34" charset="0"/>
              </a:rPr>
              <a:t>Low </a:t>
            </a:r>
            <a:r>
              <a:rPr lang="de-DE" altLang="de-DE" dirty="0" err="1" smtClean="0">
                <a:latin typeface="Lucida Sans" pitchFamily="34" charset="0"/>
                <a:cs typeface="Arial" pitchFamily="34" charset="0"/>
              </a:rPr>
              <a:t>Energy</a:t>
            </a:r>
            <a:r>
              <a:rPr lang="de-DE" altLang="de-DE" dirty="0" smtClean="0">
                <a:latin typeface="Lucida Sans" pitchFamily="34" charset="0"/>
                <a:cs typeface="Arial" pitchFamily="34" charset="0"/>
              </a:rPr>
              <a:t> </a:t>
            </a:r>
            <a:r>
              <a:rPr lang="de-DE" altLang="de-DE" dirty="0" err="1" smtClean="0">
                <a:latin typeface="Lucida Sans" pitchFamily="34" charset="0"/>
                <a:cs typeface="Arial" pitchFamily="34" charset="0"/>
              </a:rPr>
              <a:t>Districts</a:t>
            </a:r>
            <a:r>
              <a:rPr lang="de-DE" altLang="de-DE" dirty="0" smtClean="0">
                <a:latin typeface="Lucida Sans" pitchFamily="34" charset="0"/>
                <a:cs typeface="Arial" pitchFamily="34" charset="0"/>
              </a:rPr>
              <a:t/>
            </a:r>
            <a:br>
              <a:rPr lang="de-DE" altLang="de-DE" dirty="0" smtClean="0">
                <a:latin typeface="Lucida Sans" pitchFamily="34" charset="0"/>
                <a:cs typeface="Arial" pitchFamily="34" charset="0"/>
              </a:rPr>
            </a:br>
            <a:r>
              <a:rPr lang="de-DE" altLang="de-DE" sz="1600" dirty="0" smtClean="0">
                <a:latin typeface="+mn-lt"/>
                <a:cs typeface="ＭＳ Ｐゴシック" charset="0"/>
              </a:rPr>
              <a:t>Cologne</a:t>
            </a:r>
            <a:endParaRPr lang="de-DE" altLang="de-DE" sz="1600" dirty="0">
              <a:latin typeface="+mn-lt"/>
              <a:cs typeface="ＭＳ Ｐゴシック"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3" end="3"/>
                                            </p:txEl>
                                          </p:spTgt>
                                        </p:tgtEl>
                                        <p:attrNameLst>
                                          <p:attrName>style.visibility</p:attrName>
                                        </p:attrNameLst>
                                      </p:cBhvr>
                                      <p:to>
                                        <p:strVal val="visible"/>
                                      </p:to>
                                    </p:set>
                                    <p:animEffect transition="in" filter="fade">
                                      <p:cBhvr>
                                        <p:cTn id="36" dur="500"/>
                                        <p:tgtEl>
                                          <p:spTgt spid="1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5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xEl>
                                              <p:pRg st="5" end="5"/>
                                            </p:txEl>
                                          </p:spTgt>
                                        </p:tgtEl>
                                        <p:attrNameLst>
                                          <p:attrName>style.visibility</p:attrName>
                                        </p:attrNameLst>
                                      </p:cBhvr>
                                      <p:to>
                                        <p:strVal val="visible"/>
                                      </p:to>
                                    </p:set>
                                    <p:animEffect transition="in" filter="fade">
                                      <p:cBhvr>
                                        <p:cTn id="46" dur="500"/>
                                        <p:tgtEl>
                                          <p:spTgt spid="15">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xEl>
                                              <p:pRg st="6" end="6"/>
                                            </p:txEl>
                                          </p:spTgt>
                                        </p:tgtEl>
                                        <p:attrNameLst>
                                          <p:attrName>style.visibility</p:attrName>
                                        </p:attrNameLst>
                                      </p:cBhvr>
                                      <p:to>
                                        <p:strVal val="visible"/>
                                      </p:to>
                                    </p:set>
                                    <p:animEffect transition="in" filter="fade">
                                      <p:cBhvr>
                                        <p:cTn id="51" dur="500"/>
                                        <p:tgtEl>
                                          <p:spTgt spid="1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
                                            <p:txEl>
                                              <p:pRg st="7" end="7"/>
                                            </p:txEl>
                                          </p:spTgt>
                                        </p:tgtEl>
                                        <p:attrNameLst>
                                          <p:attrName>style.visibility</p:attrName>
                                        </p:attrNameLst>
                                      </p:cBhvr>
                                      <p:to>
                                        <p:strVal val="visible"/>
                                      </p:to>
                                    </p:set>
                                    <p:animEffect transition="in" filter="fade">
                                      <p:cBhvr>
                                        <p:cTn id="61" dur="500"/>
                                        <p:tgtEl>
                                          <p:spTgt spid="15">
                                            <p:txEl>
                                              <p:pRg st="7" end="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bwMode="auto">
          <a:xfrm>
            <a:off x="250825" y="476250"/>
            <a:ext cx="6203950" cy="6492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de-DE" altLang="de-DE" dirty="0" smtClean="0">
                <a:latin typeface="Lucida Sans" pitchFamily="34" charset="0"/>
                <a:cs typeface="Arial" pitchFamily="34" charset="0"/>
              </a:rPr>
              <a:t>Low </a:t>
            </a:r>
            <a:r>
              <a:rPr lang="de-DE" altLang="de-DE" dirty="0" err="1" smtClean="0">
                <a:latin typeface="Lucida Sans" pitchFamily="34" charset="0"/>
                <a:cs typeface="Arial" pitchFamily="34" charset="0"/>
              </a:rPr>
              <a:t>Energy</a:t>
            </a:r>
            <a:r>
              <a:rPr lang="de-DE" altLang="de-DE" dirty="0" smtClean="0">
                <a:latin typeface="Lucida Sans" pitchFamily="34" charset="0"/>
                <a:cs typeface="Arial" pitchFamily="34" charset="0"/>
              </a:rPr>
              <a:t> </a:t>
            </a:r>
            <a:r>
              <a:rPr lang="de-DE" altLang="de-DE" dirty="0" err="1" smtClean="0">
                <a:latin typeface="Lucida Sans" pitchFamily="34" charset="0"/>
                <a:cs typeface="Arial" pitchFamily="34" charset="0"/>
              </a:rPr>
              <a:t>Districts</a:t>
            </a:r>
            <a:r>
              <a:rPr lang="de-DE" altLang="de-DE" dirty="0" smtClean="0">
                <a:latin typeface="Lucida Sans" pitchFamily="34" charset="0"/>
                <a:cs typeface="Arial" pitchFamily="34" charset="0"/>
              </a:rPr>
              <a:t/>
            </a:r>
            <a:br>
              <a:rPr lang="de-DE" altLang="de-DE" dirty="0" smtClean="0">
                <a:latin typeface="Lucida Sans" pitchFamily="34" charset="0"/>
                <a:cs typeface="Arial" pitchFamily="34" charset="0"/>
              </a:rPr>
            </a:br>
            <a:r>
              <a:rPr lang="de-DE" altLang="de-DE" sz="1600" dirty="0" smtClean="0">
                <a:latin typeface="+mn-lt"/>
                <a:cs typeface="ＭＳ Ｐゴシック" charset="0"/>
              </a:rPr>
              <a:t>Cologne</a:t>
            </a:r>
            <a:endParaRPr lang="de-DE" altLang="de-DE" sz="1600" dirty="0">
              <a:latin typeface="+mn-lt"/>
              <a:cs typeface="ＭＳ Ｐゴシック" charset="0"/>
            </a:endParaRPr>
          </a:p>
        </p:txBody>
      </p:sp>
      <p:grpSp>
        <p:nvGrpSpPr>
          <p:cNvPr id="13315" name="Gruppieren 16"/>
          <p:cNvGrpSpPr>
            <a:grpSpLocks/>
          </p:cNvGrpSpPr>
          <p:nvPr/>
        </p:nvGrpSpPr>
        <p:grpSpPr bwMode="auto">
          <a:xfrm>
            <a:off x="539750" y="2119313"/>
            <a:ext cx="3249613" cy="3902075"/>
            <a:chOff x="227013" y="1381125"/>
            <a:chExt cx="3924300" cy="4711700"/>
          </a:xfrm>
        </p:grpSpPr>
        <p:grpSp>
          <p:nvGrpSpPr>
            <p:cNvPr id="13458" name="Gruppieren 18"/>
            <p:cNvGrpSpPr>
              <a:grpSpLocks/>
            </p:cNvGrpSpPr>
            <p:nvPr/>
          </p:nvGrpSpPr>
          <p:grpSpPr bwMode="auto">
            <a:xfrm>
              <a:off x="227013" y="1381125"/>
              <a:ext cx="3924300" cy="4711700"/>
              <a:chOff x="227013" y="1381125"/>
              <a:chExt cx="3924300" cy="4711700"/>
            </a:xfrm>
          </p:grpSpPr>
          <p:pic>
            <p:nvPicPr>
              <p:cNvPr id="13461" name="Picture 4"/>
              <p:cNvPicPr>
                <a:picLocks noChangeAspect="1" noChangeArrowheads="1"/>
              </p:cNvPicPr>
              <p:nvPr/>
            </p:nvPicPr>
            <p:blipFill>
              <a:blip r:embed="rId3" cstate="print"/>
              <a:srcRect/>
              <a:stretch>
                <a:fillRect/>
              </a:stretch>
            </p:blipFill>
            <p:spPr bwMode="auto">
              <a:xfrm>
                <a:off x="227013" y="1381125"/>
                <a:ext cx="3924300" cy="4711700"/>
              </a:xfrm>
              <a:prstGeom prst="rect">
                <a:avLst/>
              </a:prstGeom>
              <a:noFill/>
              <a:ln w="9525">
                <a:solidFill>
                  <a:schemeClr val="tx1"/>
                </a:solidFill>
                <a:miter lim="800000"/>
                <a:headEnd/>
                <a:tailEnd/>
              </a:ln>
              <a:effectLst/>
            </p:spPr>
          </p:pic>
          <p:sp>
            <p:nvSpPr>
              <p:cNvPr id="13462" name="Textfeld 9"/>
              <p:cNvSpPr txBox="1">
                <a:spLocks noChangeArrowheads="1"/>
              </p:cNvSpPr>
              <p:nvPr/>
            </p:nvSpPr>
            <p:spPr bwMode="auto">
              <a:xfrm>
                <a:off x="2343300" y="1745517"/>
                <a:ext cx="1436611" cy="584775"/>
              </a:xfrm>
              <a:prstGeom prst="rect">
                <a:avLst/>
              </a:prstGeom>
              <a:noFill/>
              <a:ln w="9525">
                <a:noFill/>
                <a:miter lim="800000"/>
                <a:headEnd/>
                <a:tailEnd/>
              </a:ln>
            </p:spPr>
            <p:txBody>
              <a:bodyPr wrap="none">
                <a:spAutoFit/>
              </a:bodyPr>
              <a:lstStyle/>
              <a:p>
                <a:pPr eaLnBrk="1" hangingPunct="1"/>
                <a:r>
                  <a:rPr lang="de-DE" altLang="de-DE" sz="1600" b="1">
                    <a:solidFill>
                      <a:srgbClr val="74A0BB"/>
                    </a:solidFill>
                    <a:latin typeface="Lucida Sans" pitchFamily="34" charset="0"/>
                    <a:cs typeface="Arial" charset="0"/>
                  </a:rPr>
                  <a:t>Project area</a:t>
                </a:r>
              </a:p>
              <a:p>
                <a:pPr eaLnBrk="1" hangingPunct="1"/>
                <a:r>
                  <a:rPr lang="de-DE" altLang="de-DE" sz="1600" b="1">
                    <a:solidFill>
                      <a:srgbClr val="74A0BB"/>
                    </a:solidFill>
                    <a:latin typeface="Lucida Sans" pitchFamily="34" charset="0"/>
                    <a:cs typeface="Arial" charset="0"/>
                  </a:rPr>
                  <a:t>Mülheim</a:t>
                </a:r>
              </a:p>
            </p:txBody>
          </p:sp>
        </p:grpSp>
        <p:sp>
          <p:nvSpPr>
            <p:cNvPr id="22" name="Rechteck 21"/>
            <p:cNvSpPr/>
            <p:nvPr/>
          </p:nvSpPr>
          <p:spPr>
            <a:xfrm>
              <a:off x="2268723" y="3501198"/>
              <a:ext cx="467772" cy="467720"/>
            </a:xfrm>
            <a:prstGeom prst="rect">
              <a:avLst/>
            </a:prstGeom>
            <a:noFill/>
            <a:ln w="254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cxnSp>
          <p:nvCxnSpPr>
            <p:cNvPr id="23" name="Gerade Verbindung mit Pfeil 22"/>
            <p:cNvCxnSpPr/>
            <p:nvPr/>
          </p:nvCxnSpPr>
          <p:spPr>
            <a:xfrm>
              <a:off x="2502609" y="2492918"/>
              <a:ext cx="0" cy="647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27" name="Picture 3"/>
          <p:cNvPicPr>
            <a:picLocks noChangeAspect="1" noChangeArrowheads="1"/>
          </p:cNvPicPr>
          <p:nvPr/>
        </p:nvPicPr>
        <p:blipFill>
          <a:blip r:embed="rId4" cstate="print"/>
          <a:srcRect l="7796" t="29713" r="12402" b="6589"/>
          <a:stretch>
            <a:fillRect/>
          </a:stretch>
        </p:blipFill>
        <p:spPr bwMode="auto">
          <a:xfrm>
            <a:off x="7735888" y="5151438"/>
            <a:ext cx="1373187" cy="1006475"/>
          </a:xfrm>
          <a:prstGeom prst="rect">
            <a:avLst/>
          </a:prstGeom>
          <a:noFill/>
          <a:ln w="9525">
            <a:noFill/>
            <a:miter lim="800000"/>
            <a:headEnd/>
            <a:tailEnd/>
          </a:ln>
        </p:spPr>
      </p:pic>
      <p:grpSp>
        <p:nvGrpSpPr>
          <p:cNvPr id="28" name="Gruppieren 27"/>
          <p:cNvGrpSpPr>
            <a:grpSpLocks/>
          </p:cNvGrpSpPr>
          <p:nvPr/>
        </p:nvGrpSpPr>
        <p:grpSpPr bwMode="auto">
          <a:xfrm>
            <a:off x="255588" y="1204913"/>
            <a:ext cx="6188075" cy="5211762"/>
            <a:chOff x="395536" y="1346101"/>
            <a:chExt cx="5578107" cy="4697630"/>
          </a:xfrm>
        </p:grpSpPr>
        <p:pic>
          <p:nvPicPr>
            <p:cNvPr id="13320" name="Picture 2"/>
            <p:cNvPicPr>
              <a:picLocks noChangeAspect="1" noChangeArrowheads="1"/>
            </p:cNvPicPr>
            <p:nvPr/>
          </p:nvPicPr>
          <p:blipFill>
            <a:blip r:embed="rId5" cstate="print"/>
            <a:srcRect r="7336" b="2640"/>
            <a:stretch>
              <a:fillRect/>
            </a:stretch>
          </p:blipFill>
          <p:spPr bwMode="auto">
            <a:xfrm>
              <a:off x="395536" y="1346101"/>
              <a:ext cx="5578107" cy="4655306"/>
            </a:xfrm>
            <a:prstGeom prst="rect">
              <a:avLst/>
            </a:prstGeom>
            <a:noFill/>
            <a:ln w="9525">
              <a:noFill/>
              <a:miter lim="800000"/>
              <a:headEnd/>
              <a:tailEnd/>
            </a:ln>
          </p:spPr>
        </p:pic>
        <p:grpSp>
          <p:nvGrpSpPr>
            <p:cNvPr id="13321" name="Gruppieren 29"/>
            <p:cNvGrpSpPr>
              <a:grpSpLocks/>
            </p:cNvGrpSpPr>
            <p:nvPr/>
          </p:nvGrpSpPr>
          <p:grpSpPr bwMode="auto">
            <a:xfrm>
              <a:off x="471035" y="1510274"/>
              <a:ext cx="5282876" cy="4533457"/>
              <a:chOff x="1368837" y="2228020"/>
              <a:chExt cx="4042247" cy="3468821"/>
            </a:xfrm>
          </p:grpSpPr>
          <p:sp>
            <p:nvSpPr>
              <p:cNvPr id="31" name="Ellipse 30"/>
              <p:cNvSpPr/>
              <p:nvPr/>
            </p:nvSpPr>
            <p:spPr>
              <a:xfrm>
                <a:off x="3470325" y="2949826"/>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2" name="Ellipse 31"/>
              <p:cNvSpPr/>
              <p:nvPr/>
            </p:nvSpPr>
            <p:spPr>
              <a:xfrm>
                <a:off x="3253524" y="2761510"/>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3" name="Ellipse 32"/>
              <p:cNvSpPr/>
              <p:nvPr/>
            </p:nvSpPr>
            <p:spPr>
              <a:xfrm>
                <a:off x="3089280" y="2693628"/>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4" name="Ellipse 33"/>
              <p:cNvSpPr/>
              <p:nvPr/>
            </p:nvSpPr>
            <p:spPr>
              <a:xfrm>
                <a:off x="2764077" y="2838150"/>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5" name="Ellipse 34"/>
              <p:cNvSpPr/>
              <p:nvPr/>
            </p:nvSpPr>
            <p:spPr>
              <a:xfrm>
                <a:off x="2620638" y="3002380"/>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6" name="Ellipse 35"/>
              <p:cNvSpPr/>
              <p:nvPr/>
            </p:nvSpPr>
            <p:spPr>
              <a:xfrm>
                <a:off x="2792546" y="3183032"/>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7" name="Ellipse 36"/>
              <p:cNvSpPr/>
              <p:nvPr/>
            </p:nvSpPr>
            <p:spPr>
              <a:xfrm>
                <a:off x="2696190" y="3299088"/>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8" name="Ellipse 37"/>
              <p:cNvSpPr/>
              <p:nvPr/>
            </p:nvSpPr>
            <p:spPr>
              <a:xfrm>
                <a:off x="2656771" y="3403100"/>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9" name="Ellipse 38"/>
              <p:cNvSpPr/>
              <p:nvPr/>
            </p:nvSpPr>
            <p:spPr>
              <a:xfrm>
                <a:off x="2664436" y="3499448"/>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0" name="Ellipse 39"/>
              <p:cNvSpPr/>
              <p:nvPr/>
            </p:nvSpPr>
            <p:spPr>
              <a:xfrm>
                <a:off x="3072855" y="3547622"/>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1" name="Ellipse 40"/>
              <p:cNvSpPr/>
              <p:nvPr/>
            </p:nvSpPr>
            <p:spPr>
              <a:xfrm>
                <a:off x="3193301" y="3660393"/>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2" name="Ellipse 41"/>
              <p:cNvSpPr/>
              <p:nvPr/>
            </p:nvSpPr>
            <p:spPr>
              <a:xfrm>
                <a:off x="3675082" y="3747982"/>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3" name="Ellipse 42"/>
              <p:cNvSpPr/>
              <p:nvPr/>
            </p:nvSpPr>
            <p:spPr>
              <a:xfrm>
                <a:off x="3783483" y="3764406"/>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4" name="Ellipse 43"/>
              <p:cNvSpPr/>
              <p:nvPr/>
            </p:nvSpPr>
            <p:spPr>
              <a:xfrm>
                <a:off x="4011235" y="3796156"/>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5" name="Ellipse 44"/>
              <p:cNvSpPr/>
              <p:nvPr/>
            </p:nvSpPr>
            <p:spPr>
              <a:xfrm>
                <a:off x="4119635" y="3776449"/>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6" name="Ellipse 45"/>
              <p:cNvSpPr/>
              <p:nvPr/>
            </p:nvSpPr>
            <p:spPr>
              <a:xfrm>
                <a:off x="4300303" y="3567330"/>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7" name="Ellipse 46"/>
              <p:cNvSpPr/>
              <p:nvPr/>
            </p:nvSpPr>
            <p:spPr>
              <a:xfrm>
                <a:off x="4388995" y="3403100"/>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8" name="Ellipse 47"/>
              <p:cNvSpPr/>
              <p:nvPr/>
            </p:nvSpPr>
            <p:spPr>
              <a:xfrm>
                <a:off x="4476591" y="3231206"/>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9" name="Ellipse 48"/>
              <p:cNvSpPr/>
              <p:nvPr/>
            </p:nvSpPr>
            <p:spPr>
              <a:xfrm>
                <a:off x="4637550" y="3195076"/>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0" name="Ellipse 49"/>
              <p:cNvSpPr/>
              <p:nvPr/>
            </p:nvSpPr>
            <p:spPr>
              <a:xfrm>
                <a:off x="4288259" y="2877565"/>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1" name="Ellipse 50"/>
              <p:cNvSpPr/>
              <p:nvPr/>
            </p:nvSpPr>
            <p:spPr>
              <a:xfrm>
                <a:off x="3173591" y="2481224"/>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2" name="Ellipse 51"/>
              <p:cNvSpPr/>
              <p:nvPr/>
            </p:nvSpPr>
            <p:spPr>
              <a:xfrm>
                <a:off x="2917371" y="2389256"/>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3" name="Ellipse 52"/>
              <p:cNvSpPr/>
              <p:nvPr/>
            </p:nvSpPr>
            <p:spPr>
              <a:xfrm>
                <a:off x="2620638" y="2228310"/>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4" name="Ellipse 53"/>
              <p:cNvSpPr/>
              <p:nvPr/>
            </p:nvSpPr>
            <p:spPr>
              <a:xfrm>
                <a:off x="2539611" y="2324658"/>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5" name="Ellipse 54"/>
              <p:cNvSpPr/>
              <p:nvPr/>
            </p:nvSpPr>
            <p:spPr>
              <a:xfrm>
                <a:off x="2483768" y="2404584"/>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6" name="Ellipse 55"/>
              <p:cNvSpPr/>
              <p:nvPr/>
            </p:nvSpPr>
            <p:spPr>
              <a:xfrm>
                <a:off x="2439969" y="2469181"/>
                <a:ext cx="143440"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7" name="Ellipse 56"/>
              <p:cNvSpPr/>
              <p:nvPr/>
            </p:nvSpPr>
            <p:spPr>
              <a:xfrm>
                <a:off x="2696190" y="2481224"/>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8" name="Ellipse 57"/>
              <p:cNvSpPr/>
              <p:nvPr/>
            </p:nvSpPr>
            <p:spPr>
              <a:xfrm>
                <a:off x="2744368" y="2577572"/>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9" name="Ellipse 58"/>
              <p:cNvSpPr/>
              <p:nvPr/>
            </p:nvSpPr>
            <p:spPr>
              <a:xfrm>
                <a:off x="2327189" y="2673921"/>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0" name="Ellipse 59"/>
              <p:cNvSpPr/>
              <p:nvPr/>
            </p:nvSpPr>
            <p:spPr>
              <a:xfrm>
                <a:off x="2263682" y="2777932"/>
                <a:ext cx="143439"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1" name="Ellipse 60"/>
              <p:cNvSpPr/>
              <p:nvPr/>
            </p:nvSpPr>
            <p:spPr>
              <a:xfrm>
                <a:off x="2215503" y="2838150"/>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2" name="Ellipse 61"/>
              <p:cNvSpPr/>
              <p:nvPr/>
            </p:nvSpPr>
            <p:spPr>
              <a:xfrm>
                <a:off x="2162945" y="2937783"/>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3" name="Ellipse 62"/>
              <p:cNvSpPr/>
              <p:nvPr/>
            </p:nvSpPr>
            <p:spPr>
              <a:xfrm>
                <a:off x="2119147" y="3018803"/>
                <a:ext cx="143439"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4" name="Ellipse 63"/>
              <p:cNvSpPr/>
              <p:nvPr/>
            </p:nvSpPr>
            <p:spPr>
              <a:xfrm>
                <a:off x="2066589" y="3102012"/>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5" name="Ellipse 64"/>
              <p:cNvSpPr/>
              <p:nvPr/>
            </p:nvSpPr>
            <p:spPr>
              <a:xfrm>
                <a:off x="2119147" y="3214784"/>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6" name="Ellipse 65"/>
              <p:cNvSpPr/>
              <p:nvPr/>
            </p:nvSpPr>
            <p:spPr>
              <a:xfrm>
                <a:off x="1922055" y="3077925"/>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7" name="Ellipse 66"/>
              <p:cNvSpPr/>
              <p:nvPr/>
            </p:nvSpPr>
            <p:spPr>
              <a:xfrm>
                <a:off x="1994322" y="2937783"/>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8" name="Ellipse 67"/>
              <p:cNvSpPr/>
              <p:nvPr/>
            </p:nvSpPr>
            <p:spPr>
              <a:xfrm>
                <a:off x="2058924" y="2821727"/>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9" name="Ellipse 68"/>
              <p:cNvSpPr/>
              <p:nvPr/>
            </p:nvSpPr>
            <p:spPr>
              <a:xfrm>
                <a:off x="2122432" y="2705671"/>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0" name="Ellipse 69"/>
              <p:cNvSpPr/>
              <p:nvPr/>
            </p:nvSpPr>
            <p:spPr>
              <a:xfrm>
                <a:off x="2179369" y="2577572"/>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1" name="Ellipse 70"/>
              <p:cNvSpPr/>
              <p:nvPr/>
            </p:nvSpPr>
            <p:spPr>
              <a:xfrm>
                <a:off x="2287771" y="2445094"/>
                <a:ext cx="143439"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2" name="Ellipse 71"/>
              <p:cNvSpPr/>
              <p:nvPr/>
            </p:nvSpPr>
            <p:spPr>
              <a:xfrm>
                <a:off x="2360038" y="2292908"/>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3" name="Ellipse 72"/>
              <p:cNvSpPr/>
              <p:nvPr/>
            </p:nvSpPr>
            <p:spPr>
              <a:xfrm>
                <a:off x="2395076" y="3523535"/>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4" name="Ellipse 73"/>
              <p:cNvSpPr/>
              <p:nvPr/>
            </p:nvSpPr>
            <p:spPr>
              <a:xfrm>
                <a:off x="2572460" y="3607840"/>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5" name="Ellipse 74"/>
              <p:cNvSpPr/>
              <p:nvPr/>
            </p:nvSpPr>
            <p:spPr>
              <a:xfrm>
                <a:off x="2459679" y="3539958"/>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6" name="Ellipse 75"/>
              <p:cNvSpPr/>
              <p:nvPr/>
            </p:nvSpPr>
            <p:spPr>
              <a:xfrm>
                <a:off x="2664436" y="3672437"/>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7" name="Ellipse 76"/>
              <p:cNvSpPr/>
              <p:nvPr/>
            </p:nvSpPr>
            <p:spPr>
              <a:xfrm>
                <a:off x="2620638" y="3788493"/>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8" name="Ellipse 77"/>
              <p:cNvSpPr/>
              <p:nvPr/>
            </p:nvSpPr>
            <p:spPr>
              <a:xfrm>
                <a:off x="2467344" y="3800536"/>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9" name="Ellipse 78"/>
              <p:cNvSpPr/>
              <p:nvPr/>
            </p:nvSpPr>
            <p:spPr>
              <a:xfrm>
                <a:off x="2431210" y="3868417"/>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0" name="Ellipse 79"/>
              <p:cNvSpPr/>
              <p:nvPr/>
            </p:nvSpPr>
            <p:spPr>
              <a:xfrm>
                <a:off x="2560415" y="3924256"/>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1" name="Ellipse 80"/>
              <p:cNvSpPr/>
              <p:nvPr/>
            </p:nvSpPr>
            <p:spPr>
              <a:xfrm>
                <a:off x="2503477" y="4017319"/>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2" name="Ellipse 81"/>
              <p:cNvSpPr/>
              <p:nvPr/>
            </p:nvSpPr>
            <p:spPr>
              <a:xfrm>
                <a:off x="2431210" y="4145418"/>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3" name="Ellipse 82"/>
              <p:cNvSpPr/>
              <p:nvPr/>
            </p:nvSpPr>
            <p:spPr>
              <a:xfrm>
                <a:off x="2367702" y="4196877"/>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4" name="Ellipse 83"/>
              <p:cNvSpPr/>
              <p:nvPr/>
            </p:nvSpPr>
            <p:spPr>
              <a:xfrm>
                <a:off x="2343613" y="4029363"/>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5" name="Ellipse 84"/>
              <p:cNvSpPr/>
              <p:nvPr/>
            </p:nvSpPr>
            <p:spPr>
              <a:xfrm>
                <a:off x="2275726" y="4141039"/>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6" name="Ellipse 85"/>
              <p:cNvSpPr/>
              <p:nvPr/>
            </p:nvSpPr>
            <p:spPr>
              <a:xfrm>
                <a:off x="2174990" y="4193592"/>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7" name="Ellipse 86"/>
              <p:cNvSpPr/>
              <p:nvPr/>
            </p:nvSpPr>
            <p:spPr>
              <a:xfrm>
                <a:off x="1934099" y="3366969"/>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8" name="Ellipse 87"/>
              <p:cNvSpPr/>
              <p:nvPr/>
            </p:nvSpPr>
            <p:spPr>
              <a:xfrm>
                <a:off x="1834458" y="3226827"/>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9" name="Ellipse 88"/>
              <p:cNvSpPr/>
              <p:nvPr/>
            </p:nvSpPr>
            <p:spPr>
              <a:xfrm>
                <a:off x="1778615" y="3383393"/>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0" name="Ellipse 89"/>
              <p:cNvSpPr/>
              <p:nvPr/>
            </p:nvSpPr>
            <p:spPr>
              <a:xfrm>
                <a:off x="1694303" y="3495069"/>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1" name="Ellipse 90"/>
              <p:cNvSpPr/>
              <p:nvPr/>
            </p:nvSpPr>
            <p:spPr>
              <a:xfrm>
                <a:off x="1637366" y="3559666"/>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2" name="Ellipse 91"/>
              <p:cNvSpPr/>
              <p:nvPr/>
            </p:nvSpPr>
            <p:spPr>
              <a:xfrm>
                <a:off x="1581522" y="3672437"/>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3" name="Ellipse 92"/>
              <p:cNvSpPr/>
              <p:nvPr/>
            </p:nvSpPr>
            <p:spPr>
              <a:xfrm>
                <a:off x="1637366" y="3856374"/>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4" name="Ellipse 93"/>
              <p:cNvSpPr/>
              <p:nvPr/>
            </p:nvSpPr>
            <p:spPr>
              <a:xfrm>
                <a:off x="1509255" y="3827908"/>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5" name="Ellipse 94"/>
              <p:cNvSpPr/>
              <p:nvPr/>
            </p:nvSpPr>
            <p:spPr>
              <a:xfrm>
                <a:off x="1436988" y="3916591"/>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6" name="Ellipse 95"/>
              <p:cNvSpPr/>
              <p:nvPr/>
            </p:nvSpPr>
            <p:spPr>
              <a:xfrm>
                <a:off x="1369100" y="4041406"/>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7" name="Ellipse 96"/>
              <p:cNvSpPr/>
              <p:nvPr/>
            </p:nvSpPr>
            <p:spPr>
              <a:xfrm>
                <a:off x="1694303" y="4092865"/>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8" name="Ellipse 97"/>
              <p:cNvSpPr/>
              <p:nvPr/>
            </p:nvSpPr>
            <p:spPr>
              <a:xfrm>
                <a:off x="1793944" y="4169505"/>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9" name="Ellipse 98"/>
              <p:cNvSpPr/>
              <p:nvPr/>
            </p:nvSpPr>
            <p:spPr>
              <a:xfrm>
                <a:off x="1910010" y="4160746"/>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0" name="Ellipse 99"/>
              <p:cNvSpPr/>
              <p:nvPr/>
            </p:nvSpPr>
            <p:spPr>
              <a:xfrm>
                <a:off x="2131191" y="4329356"/>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1" name="Ellipse 100"/>
              <p:cNvSpPr/>
              <p:nvPr/>
            </p:nvSpPr>
            <p:spPr>
              <a:xfrm>
                <a:off x="2367702" y="4374245"/>
                <a:ext cx="143440"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2" name="Ellipse 101"/>
              <p:cNvSpPr/>
              <p:nvPr/>
            </p:nvSpPr>
            <p:spPr>
              <a:xfrm>
                <a:off x="2551655" y="4326071"/>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3" name="Ellipse 102"/>
              <p:cNvSpPr/>
              <p:nvPr/>
            </p:nvSpPr>
            <p:spPr>
              <a:xfrm>
                <a:off x="2881238" y="4333735"/>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4" name="Ellipse 103"/>
              <p:cNvSpPr/>
              <p:nvPr/>
            </p:nvSpPr>
            <p:spPr>
              <a:xfrm>
                <a:off x="2980879" y="4261474"/>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5" name="Ellipse 104"/>
              <p:cNvSpPr/>
              <p:nvPr/>
            </p:nvSpPr>
            <p:spPr>
              <a:xfrm>
                <a:off x="3048766" y="4141039"/>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6" name="Ellipse 105"/>
              <p:cNvSpPr/>
              <p:nvPr/>
            </p:nvSpPr>
            <p:spPr>
              <a:xfrm>
                <a:off x="3153882" y="4092865"/>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7" name="Ellipse 106"/>
              <p:cNvSpPr/>
              <p:nvPr/>
            </p:nvSpPr>
            <p:spPr>
              <a:xfrm>
                <a:off x="3205345" y="3993232"/>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8" name="Ellipse 107"/>
              <p:cNvSpPr/>
              <p:nvPr/>
            </p:nvSpPr>
            <p:spPr>
              <a:xfrm>
                <a:off x="3294037" y="3880461"/>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9" name="Ellipse 108"/>
              <p:cNvSpPr/>
              <p:nvPr/>
            </p:nvSpPr>
            <p:spPr>
              <a:xfrm>
                <a:off x="3101324" y="3839951"/>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0" name="Ellipse 109"/>
              <p:cNvSpPr/>
              <p:nvPr/>
            </p:nvSpPr>
            <p:spPr>
              <a:xfrm>
                <a:off x="3827282" y="4249430"/>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1" name="Ellipse 110"/>
              <p:cNvSpPr/>
              <p:nvPr/>
            </p:nvSpPr>
            <p:spPr>
              <a:xfrm>
                <a:off x="3935682" y="3912212"/>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2" name="Ellipse 111"/>
              <p:cNvSpPr/>
              <p:nvPr/>
            </p:nvSpPr>
            <p:spPr>
              <a:xfrm>
                <a:off x="3614860" y="4085200"/>
                <a:ext cx="143439"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3" name="Ellipse 112"/>
              <p:cNvSpPr/>
              <p:nvPr/>
            </p:nvSpPr>
            <p:spPr>
              <a:xfrm>
                <a:off x="4111971" y="3945058"/>
                <a:ext cx="143439"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4" name="Ellipse 113"/>
              <p:cNvSpPr/>
              <p:nvPr/>
            </p:nvSpPr>
            <p:spPr>
              <a:xfrm>
                <a:off x="3815237" y="4393952"/>
                <a:ext cx="143440"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5" name="Ellipse 114"/>
              <p:cNvSpPr/>
              <p:nvPr/>
            </p:nvSpPr>
            <p:spPr>
              <a:xfrm>
                <a:off x="3771438" y="4478257"/>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6" name="Ellipse 115"/>
              <p:cNvSpPr/>
              <p:nvPr/>
            </p:nvSpPr>
            <p:spPr>
              <a:xfrm>
                <a:off x="3682747" y="4565846"/>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7" name="Ellipse 116"/>
              <p:cNvSpPr/>
              <p:nvPr/>
            </p:nvSpPr>
            <p:spPr>
              <a:xfrm>
                <a:off x="3602815" y="4646866"/>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8" name="Ellipse 117"/>
              <p:cNvSpPr/>
              <p:nvPr/>
            </p:nvSpPr>
            <p:spPr>
              <a:xfrm>
                <a:off x="3815237" y="4787009"/>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9" name="Ellipse 118"/>
              <p:cNvSpPr/>
              <p:nvPr/>
            </p:nvSpPr>
            <p:spPr>
              <a:xfrm>
                <a:off x="3426527" y="4758542"/>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0" name="Ellipse 119"/>
              <p:cNvSpPr/>
              <p:nvPr/>
            </p:nvSpPr>
            <p:spPr>
              <a:xfrm>
                <a:off x="3947727" y="4401617"/>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1" name="Ellipse 120"/>
              <p:cNvSpPr/>
              <p:nvPr/>
            </p:nvSpPr>
            <p:spPr>
              <a:xfrm>
                <a:off x="3979480" y="4297604"/>
                <a:ext cx="143440"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2" name="Ellipse 121"/>
              <p:cNvSpPr/>
              <p:nvPr/>
            </p:nvSpPr>
            <p:spPr>
              <a:xfrm>
                <a:off x="3871080" y="4550518"/>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3" name="Ellipse 122"/>
              <p:cNvSpPr/>
              <p:nvPr/>
            </p:nvSpPr>
            <p:spPr>
              <a:xfrm>
                <a:off x="4288259" y="3945058"/>
                <a:ext cx="143440"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4" name="Ellipse 123"/>
              <p:cNvSpPr/>
              <p:nvPr/>
            </p:nvSpPr>
            <p:spPr>
              <a:xfrm>
                <a:off x="4456882" y="3976809"/>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5" name="Ellipse 124"/>
              <p:cNvSpPr/>
              <p:nvPr/>
            </p:nvSpPr>
            <p:spPr>
              <a:xfrm>
                <a:off x="4580613" y="4044691"/>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6" name="Ellipse 125"/>
              <p:cNvSpPr/>
              <p:nvPr/>
            </p:nvSpPr>
            <p:spPr>
              <a:xfrm>
                <a:off x="4572948" y="4177169"/>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7" name="Ellipse 126"/>
              <p:cNvSpPr/>
              <p:nvPr/>
            </p:nvSpPr>
            <p:spPr>
              <a:xfrm>
                <a:off x="4685729" y="3924256"/>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8" name="Ellipse 127"/>
              <p:cNvSpPr/>
              <p:nvPr/>
            </p:nvSpPr>
            <p:spPr>
              <a:xfrm>
                <a:off x="4777705" y="3800536"/>
                <a:ext cx="143439"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9" name="Ellipse 128"/>
              <p:cNvSpPr/>
              <p:nvPr/>
            </p:nvSpPr>
            <p:spPr>
              <a:xfrm>
                <a:off x="4849972" y="3735939"/>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0" name="Ellipse 129"/>
              <p:cNvSpPr/>
              <p:nvPr/>
            </p:nvSpPr>
            <p:spPr>
              <a:xfrm>
                <a:off x="5086483" y="3383393"/>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1" name="Ellipse 130"/>
              <p:cNvSpPr/>
              <p:nvPr/>
            </p:nvSpPr>
            <p:spPr>
              <a:xfrm>
                <a:off x="5106193" y="3210404"/>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2" name="Ellipse 131"/>
              <p:cNvSpPr/>
              <p:nvPr/>
            </p:nvSpPr>
            <p:spPr>
              <a:xfrm>
                <a:off x="3522883" y="3098728"/>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3" name="Ellipse 132"/>
              <p:cNvSpPr/>
              <p:nvPr/>
            </p:nvSpPr>
            <p:spPr>
              <a:xfrm>
                <a:off x="3502079" y="3186317"/>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4" name="Ellipse 133"/>
              <p:cNvSpPr/>
              <p:nvPr/>
            </p:nvSpPr>
            <p:spPr>
              <a:xfrm>
                <a:off x="3450616" y="3238871"/>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5" name="Ellipse 134"/>
              <p:cNvSpPr/>
              <p:nvPr/>
            </p:nvSpPr>
            <p:spPr>
              <a:xfrm>
                <a:off x="4087882" y="4862554"/>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6" name="Ellipse 135"/>
              <p:cNvSpPr/>
              <p:nvPr/>
            </p:nvSpPr>
            <p:spPr>
              <a:xfrm>
                <a:off x="4151389" y="4847226"/>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7" name="Ellipse 136"/>
              <p:cNvSpPr/>
              <p:nvPr/>
            </p:nvSpPr>
            <p:spPr>
              <a:xfrm>
                <a:off x="4324392" y="4682996"/>
                <a:ext cx="143439"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8" name="Ellipse 137"/>
              <p:cNvSpPr/>
              <p:nvPr/>
            </p:nvSpPr>
            <p:spPr>
              <a:xfrm>
                <a:off x="4399944" y="4534095"/>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9" name="Ellipse 138"/>
              <p:cNvSpPr/>
              <p:nvPr/>
            </p:nvSpPr>
            <p:spPr>
              <a:xfrm>
                <a:off x="4452502" y="4433367"/>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0" name="Ellipse 139"/>
              <p:cNvSpPr/>
              <p:nvPr/>
            </p:nvSpPr>
            <p:spPr>
              <a:xfrm>
                <a:off x="4505060" y="4338115"/>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1" name="Ellipse 140"/>
              <p:cNvSpPr/>
              <p:nvPr/>
            </p:nvSpPr>
            <p:spPr>
              <a:xfrm>
                <a:off x="4568568" y="4418039"/>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2" name="Ellipse 141"/>
              <p:cNvSpPr/>
              <p:nvPr/>
            </p:nvSpPr>
            <p:spPr>
              <a:xfrm>
                <a:off x="4524769" y="4534095"/>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3" name="Ellipse 142"/>
              <p:cNvSpPr/>
              <p:nvPr/>
            </p:nvSpPr>
            <p:spPr>
              <a:xfrm>
                <a:off x="4464547" y="4662194"/>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4" name="Ellipse 143"/>
              <p:cNvSpPr/>
              <p:nvPr/>
            </p:nvSpPr>
            <p:spPr>
              <a:xfrm>
                <a:off x="4372571" y="4782630"/>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5" name="Ellipse 144"/>
              <p:cNvSpPr/>
              <p:nvPr/>
            </p:nvSpPr>
            <p:spPr>
              <a:xfrm>
                <a:off x="4307968" y="4878978"/>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6" name="Ellipse 145"/>
              <p:cNvSpPr/>
              <p:nvPr/>
            </p:nvSpPr>
            <p:spPr>
              <a:xfrm>
                <a:off x="4259790" y="4975326"/>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7" name="Ellipse 146"/>
              <p:cNvSpPr/>
              <p:nvPr/>
            </p:nvSpPr>
            <p:spPr>
              <a:xfrm>
                <a:off x="4348482" y="5127511"/>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8" name="Ellipse 147"/>
              <p:cNvSpPr/>
              <p:nvPr/>
            </p:nvSpPr>
            <p:spPr>
              <a:xfrm>
                <a:off x="4332057" y="5267654"/>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9" name="Ellipse 148"/>
              <p:cNvSpPr/>
              <p:nvPr/>
            </p:nvSpPr>
            <p:spPr>
              <a:xfrm>
                <a:off x="4508345" y="5071674"/>
                <a:ext cx="144534"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0" name="Ellipse 149"/>
              <p:cNvSpPr/>
              <p:nvPr/>
            </p:nvSpPr>
            <p:spPr>
              <a:xfrm>
                <a:off x="4584992" y="4982989"/>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1" name="Ellipse 150"/>
              <p:cNvSpPr/>
              <p:nvPr/>
            </p:nvSpPr>
            <p:spPr>
              <a:xfrm>
                <a:off x="4685729" y="4907444"/>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2" name="Ellipse 151"/>
              <p:cNvSpPr/>
              <p:nvPr/>
            </p:nvSpPr>
            <p:spPr>
              <a:xfrm>
                <a:off x="4845593" y="4690661"/>
                <a:ext cx="143439"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3" name="Ellipse 152"/>
              <p:cNvSpPr/>
              <p:nvPr/>
            </p:nvSpPr>
            <p:spPr>
              <a:xfrm>
                <a:off x="4966038" y="4553802"/>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4" name="Ellipse 153"/>
              <p:cNvSpPr/>
              <p:nvPr/>
            </p:nvSpPr>
            <p:spPr>
              <a:xfrm>
                <a:off x="4829168" y="4148703"/>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5" name="Ellipse 154"/>
              <p:cNvSpPr/>
              <p:nvPr/>
            </p:nvSpPr>
            <p:spPr>
              <a:xfrm>
                <a:off x="4953993" y="4229723"/>
                <a:ext cx="143440"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6" name="Ellipse 155"/>
              <p:cNvSpPr/>
              <p:nvPr/>
            </p:nvSpPr>
            <p:spPr>
              <a:xfrm>
                <a:off x="4825883" y="4017319"/>
                <a:ext cx="143439"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7" name="Ellipse 156"/>
              <p:cNvSpPr/>
              <p:nvPr/>
            </p:nvSpPr>
            <p:spPr>
              <a:xfrm>
                <a:off x="4925524" y="3848710"/>
                <a:ext cx="144534" cy="143428"/>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8" name="Ellipse 157"/>
              <p:cNvSpPr/>
              <p:nvPr/>
            </p:nvSpPr>
            <p:spPr>
              <a:xfrm>
                <a:off x="5029545" y="3699808"/>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9" name="Ellipse 158"/>
              <p:cNvSpPr/>
              <p:nvPr/>
            </p:nvSpPr>
            <p:spPr>
              <a:xfrm>
                <a:off x="5134661" y="3487404"/>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0" name="Ellipse 159"/>
              <p:cNvSpPr/>
              <p:nvPr/>
            </p:nvSpPr>
            <p:spPr>
              <a:xfrm>
                <a:off x="5214593" y="3383393"/>
                <a:ext cx="143440" cy="143427"/>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1" name="Ellipse 160"/>
              <p:cNvSpPr/>
              <p:nvPr/>
            </p:nvSpPr>
            <p:spPr>
              <a:xfrm>
                <a:off x="5266056" y="3246534"/>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2" name="Ellipse 161"/>
              <p:cNvSpPr/>
              <p:nvPr/>
            </p:nvSpPr>
            <p:spPr>
              <a:xfrm>
                <a:off x="3462660" y="5339915"/>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3" name="Ellipse 162"/>
              <p:cNvSpPr/>
              <p:nvPr/>
            </p:nvSpPr>
            <p:spPr>
              <a:xfrm>
                <a:off x="3650993" y="5480058"/>
                <a:ext cx="143440"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4" name="Ellipse 163"/>
              <p:cNvSpPr/>
              <p:nvPr/>
            </p:nvSpPr>
            <p:spPr>
              <a:xfrm>
                <a:off x="2623922" y="4485921"/>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5" name="Ellipse 164"/>
              <p:cNvSpPr/>
              <p:nvPr/>
            </p:nvSpPr>
            <p:spPr>
              <a:xfrm>
                <a:off x="2672101" y="4389573"/>
                <a:ext cx="144534"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6" name="Ellipse 165"/>
              <p:cNvSpPr/>
              <p:nvPr/>
            </p:nvSpPr>
            <p:spPr>
              <a:xfrm>
                <a:off x="3746255" y="5552319"/>
                <a:ext cx="143439" cy="144522"/>
              </a:xfrm>
              <a:prstGeom prst="ellipse">
                <a:avLst/>
              </a:prstGeom>
              <a:solidFill>
                <a:srgbClr val="92D050">
                  <a:alpha val="74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grpSp>
      </p:grpSp>
      <p:sp>
        <p:nvSpPr>
          <p:cNvPr id="26" name="Inhaltsplatzhalter 1"/>
          <p:cNvSpPr txBox="1">
            <a:spLocks/>
          </p:cNvSpPr>
          <p:nvPr/>
        </p:nvSpPr>
        <p:spPr bwMode="auto">
          <a:xfrm>
            <a:off x="6478588" y="1196975"/>
            <a:ext cx="2630487" cy="1076325"/>
          </a:xfrm>
          <a:prstGeom prst="rect">
            <a:avLst/>
          </a:prstGeom>
          <a:noFill/>
          <a:ln w="9525">
            <a:noFill/>
            <a:miter lim="800000"/>
            <a:headEnd/>
            <a:tailEnd/>
          </a:ln>
        </p:spPr>
        <p:txBody>
          <a:bodyPr/>
          <a:lstStyle/>
          <a:p>
            <a:pPr>
              <a:spcBef>
                <a:spcPts val="500"/>
              </a:spcBef>
              <a:spcAft>
                <a:spcPts val="600"/>
              </a:spcAft>
              <a:buFont typeface="Wingdings" pitchFamily="2" charset="2"/>
              <a:buNone/>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Stegerwaldsiedlung</a:t>
            </a:r>
          </a:p>
          <a:p>
            <a:pPr>
              <a:spcBef>
                <a:spcPts val="500"/>
              </a:spcBef>
              <a:buFont typeface="Wingdings" pitchFamily="2" charset="2"/>
              <a:buNone/>
              <a:tabLst>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1900" b="1">
                <a:solidFill>
                  <a:srgbClr val="74A0BB"/>
                </a:solidFill>
                <a:latin typeface="Lucida Sans" pitchFamily="34" charset="0"/>
                <a:cs typeface="Arial" charset="0"/>
              </a:rPr>
              <a:t>3 phases in 3 yrs construction time</a:t>
            </a:r>
          </a:p>
        </p:txBody>
      </p:sp>
      <p:sp>
        <p:nvSpPr>
          <p:cNvPr id="167" name="Rechteck 166"/>
          <p:cNvSpPr/>
          <p:nvPr/>
        </p:nvSpPr>
        <p:spPr>
          <a:xfrm>
            <a:off x="6227763" y="2492375"/>
            <a:ext cx="3097212" cy="1308100"/>
          </a:xfrm>
          <a:prstGeom prst="rect">
            <a:avLst/>
          </a:prstGeom>
        </p:spPr>
        <p:txBody>
          <a:bodyPr>
            <a:spAutoFit/>
          </a:bodyPr>
          <a:lstStyle/>
          <a:p>
            <a:pPr marL="174625" lvl="1" indent="-174625">
              <a:spcAft>
                <a:spcPts val="600"/>
              </a:spcAft>
              <a:buFont typeface="Arial" panose="020B0604020202020204" pitchFamily="34" charset="0"/>
              <a:buChar char="•"/>
              <a:defRPr/>
            </a:pPr>
            <a:r>
              <a:rPr lang="de-DE" sz="1600" b="1" dirty="0">
                <a:solidFill>
                  <a:srgbClr val="74A0BB"/>
                </a:solidFill>
                <a:latin typeface="+mn-lt"/>
                <a:ea typeface="ＭＳ Ｐゴシック" charset="0"/>
                <a:cs typeface="Arial" pitchFamily="34" charset="0"/>
              </a:rPr>
              <a:t>16 </a:t>
            </a:r>
            <a:r>
              <a:rPr lang="de-DE" sz="1600" b="1" dirty="0" err="1">
                <a:solidFill>
                  <a:srgbClr val="74A0BB"/>
                </a:solidFill>
                <a:latin typeface="+mn-lt"/>
                <a:ea typeface="ＭＳ Ｐゴシック" charset="0"/>
                <a:cs typeface="Arial" pitchFamily="34" charset="0"/>
              </a:rPr>
              <a:t>apartment</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blocks</a:t>
            </a:r>
            <a:endParaRPr lang="de-DE" sz="1600" b="1" dirty="0">
              <a:solidFill>
                <a:srgbClr val="74A0BB"/>
              </a:solidFill>
              <a:latin typeface="+mn-lt"/>
              <a:ea typeface="ＭＳ Ｐゴシック" charset="0"/>
              <a:cs typeface="Arial" pitchFamily="34" charset="0"/>
            </a:endParaRPr>
          </a:p>
          <a:p>
            <a:pPr marL="174625" lvl="1" indent="-174625">
              <a:spcAft>
                <a:spcPts val="600"/>
              </a:spcAft>
              <a:buFont typeface="Arial" panose="020B0604020202020204" pitchFamily="34" charset="0"/>
              <a:buChar char="•"/>
              <a:defRPr/>
            </a:pPr>
            <a:r>
              <a:rPr lang="de-DE" sz="1600" b="1" dirty="0">
                <a:solidFill>
                  <a:srgbClr val="74A0BB"/>
                </a:solidFill>
                <a:latin typeface="+mn-lt"/>
                <a:ea typeface="ＭＳ Ｐゴシック" charset="0"/>
                <a:cs typeface="Arial" pitchFamily="34" charset="0"/>
              </a:rPr>
              <a:t>~ 33.500 m² </a:t>
            </a:r>
            <a:r>
              <a:rPr lang="de-DE" sz="1600" b="1" dirty="0" err="1">
                <a:solidFill>
                  <a:srgbClr val="74A0BB"/>
                </a:solidFill>
                <a:latin typeface="+mn-lt"/>
                <a:ea typeface="ＭＳ Ｐゴシック" charset="0"/>
                <a:cs typeface="Arial" pitchFamily="34" charset="0"/>
              </a:rPr>
              <a:t>living</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space</a:t>
            </a:r>
            <a:endParaRPr lang="de-DE" sz="1600" b="1" dirty="0">
              <a:solidFill>
                <a:srgbClr val="74A0BB"/>
              </a:solidFill>
              <a:latin typeface="+mn-lt"/>
              <a:ea typeface="ＭＳ Ｐゴシック" charset="0"/>
              <a:cs typeface="Arial" pitchFamily="34" charset="0"/>
            </a:endParaRPr>
          </a:p>
          <a:p>
            <a:pPr marL="174625" lvl="1" indent="-174625">
              <a:spcAft>
                <a:spcPts val="600"/>
              </a:spcAft>
              <a:buFont typeface="Arial" panose="020B0604020202020204" pitchFamily="34" charset="0"/>
              <a:buChar char="•"/>
              <a:defRPr/>
            </a:pPr>
            <a:r>
              <a:rPr lang="de-DE" sz="1600" b="1" dirty="0">
                <a:solidFill>
                  <a:srgbClr val="74A0BB"/>
                </a:solidFill>
                <a:latin typeface="+mn-lt"/>
                <a:ea typeface="ＭＳ Ｐゴシック" charset="0"/>
                <a:cs typeface="Arial" pitchFamily="34" charset="0"/>
              </a:rPr>
              <a:t>&gt; 700 </a:t>
            </a:r>
            <a:r>
              <a:rPr lang="de-DE" sz="1600" b="1" dirty="0" err="1">
                <a:solidFill>
                  <a:srgbClr val="74A0BB"/>
                </a:solidFill>
                <a:latin typeface="+mn-lt"/>
                <a:ea typeface="ＭＳ Ｐゴシック" charset="0"/>
                <a:cs typeface="Arial" pitchFamily="34" charset="0"/>
              </a:rPr>
              <a:t>residential</a:t>
            </a:r>
            <a:r>
              <a:rPr lang="de-DE" sz="1600" b="1" dirty="0">
                <a:solidFill>
                  <a:srgbClr val="74A0BB"/>
                </a:solidFill>
                <a:latin typeface="+mn-lt"/>
                <a:ea typeface="ＭＳ Ｐゴシック" charset="0"/>
                <a:cs typeface="Arial" pitchFamily="34" charset="0"/>
              </a:rPr>
              <a:t> </a:t>
            </a:r>
            <a:r>
              <a:rPr lang="de-DE" sz="1600" b="1" dirty="0" err="1">
                <a:solidFill>
                  <a:srgbClr val="74A0BB"/>
                </a:solidFill>
                <a:latin typeface="+mn-lt"/>
                <a:ea typeface="ＭＳ Ｐゴシック" charset="0"/>
                <a:cs typeface="Arial" pitchFamily="34" charset="0"/>
              </a:rPr>
              <a:t>units</a:t>
            </a:r>
            <a:endParaRPr lang="de-DE" sz="1600" b="1" dirty="0">
              <a:solidFill>
                <a:srgbClr val="74A0BB"/>
              </a:solidFill>
              <a:latin typeface="+mn-lt"/>
              <a:ea typeface="ＭＳ Ｐゴシック" charset="0"/>
              <a:cs typeface="Arial" pitchFamily="34" charset="0"/>
            </a:endParaRPr>
          </a:p>
          <a:p>
            <a:pPr marL="174625" lvl="1" indent="-174625">
              <a:spcAft>
                <a:spcPts val="600"/>
              </a:spcAft>
              <a:buFont typeface="Arial" panose="020B0604020202020204" pitchFamily="34" charset="0"/>
              <a:buChar char="•"/>
              <a:defRPr/>
            </a:pPr>
            <a:r>
              <a:rPr lang="de-DE" sz="1600" b="1" dirty="0">
                <a:solidFill>
                  <a:srgbClr val="74A0BB"/>
                </a:solidFill>
                <a:latin typeface="+mn-lt"/>
                <a:ea typeface="ＭＳ Ｐゴシック" charset="0"/>
                <a:cs typeface="Arial" pitchFamily="34" charset="0"/>
              </a:rPr>
              <a:t>&gt; 1.000 </a:t>
            </a:r>
            <a:r>
              <a:rPr lang="de-DE" sz="1600" b="1" dirty="0" err="1">
                <a:solidFill>
                  <a:srgbClr val="74A0BB"/>
                </a:solidFill>
                <a:latin typeface="+mn-lt"/>
                <a:ea typeface="ＭＳ Ｐゴシック" charset="0"/>
                <a:cs typeface="Arial" pitchFamily="34" charset="0"/>
              </a:rPr>
              <a:t>tenants</a:t>
            </a:r>
            <a:endParaRPr lang="de-DE" sz="1600" b="1" dirty="0">
              <a:solidFill>
                <a:srgbClr val="74A0BB"/>
              </a:solidFill>
              <a:latin typeface="+mn-lt"/>
              <a:ea typeface="ＭＳ Ｐゴシック"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fade">
                                      <p:cBhvr>
                                        <p:cTn id="18"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nhaltsplatzhalter 2"/>
          <p:cNvPicPr>
            <a:picLocks noGrp="1" noChangeAspect="1"/>
          </p:cNvPicPr>
          <p:nvPr>
            <p:ph sz="quarter" idx="13"/>
          </p:nvPr>
        </p:nvPicPr>
        <p:blipFill>
          <a:blip r:embed="rId3" cstate="print"/>
          <a:srcRect l="5722" t="20345"/>
          <a:stretch>
            <a:fillRect/>
          </a:stretch>
        </p:blipFill>
        <p:spPr bwMode="auto">
          <a:xfrm>
            <a:off x="5119688" y="1130300"/>
            <a:ext cx="3629025" cy="2298700"/>
          </a:xfrm>
          <a:noFill/>
          <a:ln>
            <a:miter lim="800000"/>
            <a:headEnd/>
            <a:tailEnd/>
          </a:ln>
        </p:spPr>
      </p:pic>
      <p:sp>
        <p:nvSpPr>
          <p:cNvPr id="8196" name="Textplatzhalter 3"/>
          <p:cNvSpPr>
            <a:spLocks noGrp="1" noChangeArrowheads="1"/>
          </p:cNvSpPr>
          <p:nvPr>
            <p:ph type="body" sz="quarter" idx="15"/>
          </p:nvPr>
        </p:nvSpPr>
        <p:spPr bwMode="auto">
          <a:xfrm>
            <a:off x="261938" y="1268413"/>
            <a:ext cx="4597400" cy="47529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marL="268288" indent="-268288">
              <a:buFont typeface="Arial" pitchFamily="34" charset="0"/>
              <a:buChar char="•"/>
              <a:defRPr/>
            </a:pPr>
            <a:r>
              <a:rPr lang="en-US" altLang="de-DE" sz="2000" b="1" kern="1200" dirty="0">
                <a:solidFill>
                  <a:srgbClr val="007195"/>
                </a:solidFill>
                <a:latin typeface="Lucida Sans" pitchFamily="34" charset="0"/>
                <a:cs typeface="Arial" pitchFamily="34" charset="0"/>
              </a:rPr>
              <a:t>I</a:t>
            </a:r>
            <a:r>
              <a:rPr lang="en-US" altLang="de-DE" sz="2000" b="1" kern="1200" dirty="0" smtClean="0">
                <a:solidFill>
                  <a:srgbClr val="007195"/>
                </a:solidFill>
                <a:latin typeface="Lucida Sans" pitchFamily="34" charset="0"/>
                <a:cs typeface="Arial" pitchFamily="34" charset="0"/>
              </a:rPr>
              <a:t>nnovative </a:t>
            </a:r>
            <a:r>
              <a:rPr lang="en-US" altLang="de-DE" sz="2000" b="1" kern="1200" dirty="0">
                <a:solidFill>
                  <a:srgbClr val="007195"/>
                </a:solidFill>
                <a:latin typeface="Lucida Sans" pitchFamily="34" charset="0"/>
                <a:cs typeface="Arial" pitchFamily="34" charset="0"/>
              </a:rPr>
              <a:t>smart home system </a:t>
            </a:r>
            <a:r>
              <a:rPr lang="en-US" altLang="de-DE" sz="2000" b="1" kern="1200" dirty="0">
                <a:solidFill>
                  <a:srgbClr val="74A0BB"/>
                </a:solidFill>
                <a:latin typeface="Lucida Sans" pitchFamily="34" charset="0"/>
                <a:cs typeface="Arial" pitchFamily="34" charset="0"/>
              </a:rPr>
              <a:t>with components such as intelligent heating thermostats, window and door contacts and smart plugs</a:t>
            </a:r>
          </a:p>
          <a:p>
            <a:pPr marL="268288" indent="-268288">
              <a:buFont typeface="Arial" pitchFamily="34" charset="0"/>
              <a:buChar char="•"/>
              <a:defRPr/>
            </a:pPr>
            <a:r>
              <a:rPr lang="en-US" altLang="de-DE" sz="2000" b="1" kern="1200" dirty="0">
                <a:solidFill>
                  <a:srgbClr val="007195"/>
                </a:solidFill>
                <a:latin typeface="Lucida Sans" pitchFamily="34" charset="0"/>
                <a:cs typeface="Arial" pitchFamily="34" charset="0"/>
              </a:rPr>
              <a:t>Information events </a:t>
            </a:r>
            <a:r>
              <a:rPr lang="en-US" altLang="de-DE" sz="2000" b="1" kern="1200" dirty="0" smtClean="0">
                <a:solidFill>
                  <a:srgbClr val="74A0BB"/>
                </a:solidFill>
                <a:latin typeface="Lucida Sans" pitchFamily="34" charset="0"/>
                <a:cs typeface="Arial" pitchFamily="34" charset="0"/>
              </a:rPr>
              <a:t>in March &amp; May 2018; all </a:t>
            </a:r>
            <a:r>
              <a:rPr lang="en-US" altLang="de-DE" sz="2000" b="1" kern="1200" dirty="0">
                <a:solidFill>
                  <a:srgbClr val="74A0BB"/>
                </a:solidFill>
                <a:latin typeface="Lucida Sans" pitchFamily="34" charset="0"/>
                <a:cs typeface="Arial" pitchFamily="34" charset="0"/>
              </a:rPr>
              <a:t>tenants of the project area were invited</a:t>
            </a:r>
            <a:r>
              <a:rPr lang="en-US" altLang="de-DE" sz="2000" b="1" kern="1200" dirty="0" smtClean="0">
                <a:solidFill>
                  <a:srgbClr val="74A0BB"/>
                </a:solidFill>
                <a:latin typeface="Lucida Sans" pitchFamily="34" charset="0"/>
                <a:cs typeface="Arial" pitchFamily="34" charset="0"/>
              </a:rPr>
              <a:t>. Topics: </a:t>
            </a:r>
            <a:r>
              <a:rPr lang="en-US" altLang="de-DE" sz="2000" b="1" kern="1200" dirty="0">
                <a:solidFill>
                  <a:srgbClr val="74A0BB"/>
                </a:solidFill>
                <a:latin typeface="Lucida Sans" pitchFamily="34" charset="0"/>
                <a:cs typeface="Arial" pitchFamily="34" charset="0"/>
              </a:rPr>
              <a:t/>
            </a:r>
            <a:br>
              <a:rPr lang="en-US" altLang="de-DE" sz="2000" b="1" kern="1200" dirty="0">
                <a:solidFill>
                  <a:srgbClr val="74A0BB"/>
                </a:solidFill>
                <a:latin typeface="Lucida Sans" pitchFamily="34" charset="0"/>
                <a:cs typeface="Arial" pitchFamily="34" charset="0"/>
              </a:rPr>
            </a:br>
            <a:r>
              <a:rPr lang="en-US" altLang="de-DE" sz="2000" b="1" kern="1200" dirty="0" err="1" smtClean="0">
                <a:solidFill>
                  <a:srgbClr val="74A0BB"/>
                </a:solidFill>
                <a:latin typeface="Lucida Sans" pitchFamily="34" charset="0"/>
                <a:cs typeface="Arial" pitchFamily="34" charset="0"/>
              </a:rPr>
              <a:t>Mieterstrom</a:t>
            </a:r>
            <a:r>
              <a:rPr lang="en-US" altLang="de-DE" sz="2000" b="1" kern="1200" dirty="0" smtClean="0">
                <a:solidFill>
                  <a:srgbClr val="74A0BB"/>
                </a:solidFill>
                <a:latin typeface="Lucida Sans" pitchFamily="34" charset="0"/>
                <a:cs typeface="Arial" pitchFamily="34" charset="0"/>
              </a:rPr>
              <a:t>-model </a:t>
            </a:r>
            <a:r>
              <a:rPr lang="en-US" altLang="de-DE" sz="2000" b="1" kern="1200" dirty="0">
                <a:solidFill>
                  <a:srgbClr val="74A0BB"/>
                </a:solidFill>
                <a:latin typeface="Lucida Sans" pitchFamily="34" charset="0"/>
                <a:cs typeface="Arial" pitchFamily="34" charset="0"/>
              </a:rPr>
              <a:t>and Smart Home system</a:t>
            </a:r>
            <a:r>
              <a:rPr lang="en-US" altLang="de-DE" sz="2000" b="1" kern="1200" dirty="0" smtClean="0">
                <a:solidFill>
                  <a:srgbClr val="74A0BB"/>
                </a:solidFill>
                <a:latin typeface="Lucida Sans" pitchFamily="34" charset="0"/>
                <a:cs typeface="Arial" pitchFamily="34" charset="0"/>
              </a:rPr>
              <a:t>.</a:t>
            </a:r>
            <a:endParaRPr lang="en-US" altLang="de-DE" sz="2000" b="1" kern="1200" dirty="0">
              <a:solidFill>
                <a:srgbClr val="74A0BB"/>
              </a:solidFill>
              <a:latin typeface="Lucida Sans" pitchFamily="34" charset="0"/>
              <a:cs typeface="Arial" pitchFamily="34" charset="0"/>
            </a:endParaRPr>
          </a:p>
          <a:p>
            <a:pPr marL="268288" indent="-268288">
              <a:buFont typeface="Arial" pitchFamily="34" charset="0"/>
              <a:buChar char="•"/>
              <a:defRPr/>
            </a:pPr>
            <a:r>
              <a:rPr lang="en-US" altLang="de-DE" sz="2000" b="1" kern="1200" dirty="0">
                <a:solidFill>
                  <a:srgbClr val="007195"/>
                </a:solidFill>
                <a:latin typeface="Lucida Sans" pitchFamily="34" charset="0"/>
                <a:cs typeface="Arial" pitchFamily="34" charset="0"/>
              </a:rPr>
              <a:t>Low number of participants </a:t>
            </a:r>
            <a:r>
              <a:rPr lang="en-US" altLang="de-DE" sz="2000" b="1" kern="1200" dirty="0">
                <a:solidFill>
                  <a:srgbClr val="74A0BB"/>
                </a:solidFill>
                <a:latin typeface="Lucida Sans" pitchFamily="34" charset="0"/>
                <a:cs typeface="Arial" pitchFamily="34" charset="0"/>
              </a:rPr>
              <a:t>in the </a:t>
            </a:r>
            <a:r>
              <a:rPr lang="en-US" altLang="de-DE" sz="2000" b="1" kern="1200" dirty="0" smtClean="0">
                <a:solidFill>
                  <a:srgbClr val="74A0BB"/>
                </a:solidFill>
                <a:latin typeface="Lucida Sans" pitchFamily="34" charset="0"/>
                <a:cs typeface="Arial" pitchFamily="34" charset="0"/>
              </a:rPr>
              <a:t>study despite door-to-door offers.</a:t>
            </a:r>
            <a:endParaRPr lang="en-US" altLang="de-DE" sz="2000" dirty="0" smtClean="0">
              <a:latin typeface="Lucida Sans" pitchFamily="34" charset="0"/>
            </a:endParaRPr>
          </a:p>
        </p:txBody>
      </p:sp>
      <p:pic>
        <p:nvPicPr>
          <p:cNvPr id="14340" name="Grafik 4"/>
          <p:cNvPicPr>
            <a:picLocks noChangeAspect="1" noChangeArrowheads="1"/>
          </p:cNvPicPr>
          <p:nvPr/>
        </p:nvPicPr>
        <p:blipFill>
          <a:blip r:embed="rId4" cstate="print"/>
          <a:srcRect b="7153"/>
          <a:stretch>
            <a:fillRect/>
          </a:stretch>
        </p:blipFill>
        <p:spPr bwMode="auto">
          <a:xfrm>
            <a:off x="5100638" y="3603625"/>
            <a:ext cx="3648075" cy="2441575"/>
          </a:xfrm>
          <a:prstGeom prst="rect">
            <a:avLst/>
          </a:prstGeom>
          <a:noFill/>
          <a:ln w="9525">
            <a:noFill/>
            <a:miter lim="800000"/>
            <a:headEnd/>
            <a:tailEnd/>
          </a:ln>
        </p:spPr>
      </p:pic>
      <p:grpSp>
        <p:nvGrpSpPr>
          <p:cNvPr id="14341" name="Gruppieren 2"/>
          <p:cNvGrpSpPr>
            <a:grpSpLocks/>
          </p:cNvGrpSpPr>
          <p:nvPr/>
        </p:nvGrpSpPr>
        <p:grpSpPr bwMode="auto">
          <a:xfrm>
            <a:off x="261938" y="6049963"/>
            <a:ext cx="1646237" cy="692150"/>
            <a:chOff x="261938" y="6049963"/>
            <a:chExt cx="1645766" cy="692150"/>
          </a:xfrm>
        </p:grpSpPr>
        <p:sp>
          <p:nvSpPr>
            <p:cNvPr id="2" name="Rechteck 1"/>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14344" name="Picture 8" descr="logo"/>
            <p:cNvPicPr>
              <a:picLocks noChangeAspect="1" noChangeArrowheads="1"/>
            </p:cNvPicPr>
            <p:nvPr/>
          </p:nvPicPr>
          <p:blipFill>
            <a:blip r:embed="rId5" cstate="print"/>
            <a:srcRect/>
            <a:stretch>
              <a:fillRect/>
            </a:stretch>
          </p:blipFill>
          <p:spPr bwMode="auto">
            <a:xfrm>
              <a:off x="323850" y="6049963"/>
              <a:ext cx="1276350" cy="692150"/>
            </a:xfrm>
            <a:prstGeom prst="rect">
              <a:avLst/>
            </a:prstGeom>
            <a:noFill/>
            <a:ln w="9525">
              <a:noFill/>
              <a:miter lim="800000"/>
              <a:headEnd/>
              <a:tailEnd/>
            </a:ln>
          </p:spPr>
        </p:pic>
      </p:grpSp>
      <p:sp>
        <p:nvSpPr>
          <p:cNvPr id="10" name="Titel 1"/>
          <p:cNvSpPr txBox="1">
            <a:spLocks/>
          </p:cNvSpPr>
          <p:nvPr/>
        </p:nvSpPr>
        <p:spPr bwMode="auto">
          <a:xfrm>
            <a:off x="250825" y="476250"/>
            <a:ext cx="6203950"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err="1" smtClean="0">
                <a:latin typeface="Lucida Sans" pitchFamily="34" charset="0"/>
                <a:cs typeface="Arial" pitchFamily="34" charset="0"/>
              </a:rPr>
              <a:t>SmartHome</a:t>
            </a:r>
            <a:r>
              <a:rPr lang="de-DE" altLang="de-DE" kern="0" dirty="0" smtClean="0">
                <a:latin typeface="Lucida Sans" pitchFamily="34" charset="0"/>
                <a:cs typeface="Arial" pitchFamily="34" charset="0"/>
              </a:rPr>
              <a:t/>
            </a:r>
            <a:br>
              <a:rPr lang="de-DE" altLang="de-DE" kern="0" dirty="0" smtClean="0">
                <a:latin typeface="Lucida Sans" pitchFamily="34" charset="0"/>
                <a:cs typeface="Arial" pitchFamily="34" charset="0"/>
              </a:rPr>
            </a:b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animEffect transition="in" filter="fade">
                                      <p:cBhvr>
                                        <p:cTn id="7" dur="500"/>
                                        <p:tgtEl>
                                          <p:spTgt spid="81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xEl>
                                              <p:pRg st="2" end="2"/>
                                            </p:txEl>
                                          </p:spTgt>
                                        </p:tgtEl>
                                        <p:attrNameLst>
                                          <p:attrName>style.visibility</p:attrName>
                                        </p:attrNameLst>
                                      </p:cBhvr>
                                      <p:to>
                                        <p:strVal val="visible"/>
                                      </p:to>
                                    </p:set>
                                    <p:animEffect transition="in" filter="fade">
                                      <p:cBhvr>
                                        <p:cTn id="12" dur="500"/>
                                        <p:tgtEl>
                                          <p:spTgt spid="8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Bildergebnis fÃ¼r fibaro fensterkontakt">
            <a:extLst>
              <a:ext uri="{FF2B5EF4-FFF2-40B4-BE49-F238E27FC236}"/>
            </a:extLst>
          </p:cNvPr>
          <p:cNvPicPr/>
          <p:nvPr/>
        </p:nvPicPr>
        <p:blipFill>
          <a:blip r:embed="rId3" cstate="print"/>
          <a:srcRect/>
          <a:stretch>
            <a:fillRect/>
          </a:stretch>
        </p:blipFill>
        <p:spPr bwMode="auto">
          <a:xfrm>
            <a:off x="6734175" y="4005263"/>
            <a:ext cx="2301875" cy="1698625"/>
          </a:xfrm>
          <a:prstGeom prst="rect">
            <a:avLst/>
          </a:prstGeom>
          <a:noFill/>
          <a:ln>
            <a:noFill/>
          </a:ln>
          <a:effectLst>
            <a:outerShdw blurRad="50800" dist="50800" dir="5400000" sx="1000" sy="1000" algn="ctr" rotWithShape="0">
              <a:srgbClr val="000000">
                <a:alpha val="43137"/>
              </a:srgbClr>
            </a:outerShdw>
          </a:effectLst>
        </p:spPr>
      </p:pic>
      <p:pic>
        <p:nvPicPr>
          <p:cNvPr id="15363" name="Grafik 9" descr="Bildergebnis fÃ¼r Fibaro smart Plug"/>
          <p:cNvPicPr>
            <a:picLocks noChangeAspect="1" noChangeArrowheads="1"/>
          </p:cNvPicPr>
          <p:nvPr/>
        </p:nvPicPr>
        <p:blipFill>
          <a:blip r:embed="rId4" cstate="print"/>
          <a:srcRect l="12321" t="14218" r="10899" b="18484"/>
          <a:stretch>
            <a:fillRect/>
          </a:stretch>
        </p:blipFill>
        <p:spPr bwMode="auto">
          <a:xfrm>
            <a:off x="4660900" y="3914775"/>
            <a:ext cx="2143125" cy="1879600"/>
          </a:xfrm>
          <a:prstGeom prst="rect">
            <a:avLst/>
          </a:prstGeom>
          <a:noFill/>
          <a:ln w="9525">
            <a:noFill/>
            <a:miter lim="800000"/>
            <a:headEnd/>
            <a:tailEnd/>
          </a:ln>
        </p:spPr>
      </p:pic>
      <p:pic>
        <p:nvPicPr>
          <p:cNvPr id="15364" name="Grafik 10" descr="Eurotronic Z-Wave Plus Energiesparregler / intelligentes Heizthermostat - individuell programmierbar / Steuerung per App - WeiÃ"/>
          <p:cNvPicPr>
            <a:picLocks noChangeAspect="1" noChangeArrowheads="1"/>
          </p:cNvPicPr>
          <p:nvPr/>
        </p:nvPicPr>
        <p:blipFill>
          <a:blip r:embed="rId5" cstate="print"/>
          <a:srcRect l="9782" t="23369" r="10326" b="27718"/>
          <a:stretch>
            <a:fillRect/>
          </a:stretch>
        </p:blipFill>
        <p:spPr bwMode="auto">
          <a:xfrm>
            <a:off x="6664325" y="1406525"/>
            <a:ext cx="2228850" cy="1365250"/>
          </a:xfrm>
          <a:prstGeom prst="rect">
            <a:avLst/>
          </a:prstGeom>
          <a:noFill/>
          <a:ln w="9525">
            <a:noFill/>
            <a:miter lim="800000"/>
            <a:headEnd/>
            <a:tailEnd/>
          </a:ln>
        </p:spPr>
      </p:pic>
      <p:pic>
        <p:nvPicPr>
          <p:cNvPr id="15365" name="Grafik 2"/>
          <p:cNvPicPr>
            <a:picLocks noChangeAspect="1" noChangeArrowheads="1"/>
          </p:cNvPicPr>
          <p:nvPr/>
        </p:nvPicPr>
        <p:blipFill>
          <a:blip r:embed="rId6" cstate="print"/>
          <a:srcRect l="20599" t="22701" r="29001" b="21651"/>
          <a:stretch>
            <a:fillRect/>
          </a:stretch>
        </p:blipFill>
        <p:spPr bwMode="auto">
          <a:xfrm>
            <a:off x="4900613" y="1406525"/>
            <a:ext cx="1400175" cy="2062163"/>
          </a:xfrm>
          <a:prstGeom prst="rect">
            <a:avLst/>
          </a:prstGeom>
          <a:noFill/>
          <a:ln w="9525">
            <a:noFill/>
            <a:miter lim="800000"/>
            <a:headEnd/>
            <a:tailEnd/>
          </a:ln>
        </p:spPr>
      </p:pic>
      <p:grpSp>
        <p:nvGrpSpPr>
          <p:cNvPr id="15366" name="Gruppieren 7"/>
          <p:cNvGrpSpPr>
            <a:grpSpLocks/>
          </p:cNvGrpSpPr>
          <p:nvPr/>
        </p:nvGrpSpPr>
        <p:grpSpPr bwMode="auto">
          <a:xfrm>
            <a:off x="261938" y="6049963"/>
            <a:ext cx="1646237" cy="692150"/>
            <a:chOff x="261938" y="6049963"/>
            <a:chExt cx="1645766" cy="692150"/>
          </a:xfrm>
        </p:grpSpPr>
        <p:sp>
          <p:nvSpPr>
            <p:cNvPr id="10" name="Rechteck 9"/>
            <p:cNvSpPr/>
            <p:nvPr/>
          </p:nvSpPr>
          <p:spPr>
            <a:xfrm>
              <a:off x="261938" y="6345238"/>
              <a:ext cx="1645766"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15370" name="Picture 8" descr="logo"/>
            <p:cNvPicPr>
              <a:picLocks noChangeAspect="1" noChangeArrowheads="1"/>
            </p:cNvPicPr>
            <p:nvPr/>
          </p:nvPicPr>
          <p:blipFill>
            <a:blip r:embed="rId7" cstate="print"/>
            <a:srcRect/>
            <a:stretch>
              <a:fillRect/>
            </a:stretch>
          </p:blipFill>
          <p:spPr bwMode="auto">
            <a:xfrm>
              <a:off x="323850" y="6049963"/>
              <a:ext cx="1276350" cy="692150"/>
            </a:xfrm>
            <a:prstGeom prst="rect">
              <a:avLst/>
            </a:prstGeom>
            <a:noFill/>
            <a:ln w="9525">
              <a:noFill/>
              <a:miter lim="800000"/>
              <a:headEnd/>
              <a:tailEnd/>
            </a:ln>
          </p:spPr>
        </p:pic>
      </p:grpSp>
      <p:sp>
        <p:nvSpPr>
          <p:cNvPr id="12" name="Textplatzhalter 3"/>
          <p:cNvSpPr txBox="1">
            <a:spLocks noChangeArrowheads="1"/>
          </p:cNvSpPr>
          <p:nvPr/>
        </p:nvSpPr>
        <p:spPr bwMode="auto">
          <a:xfrm>
            <a:off x="323850" y="1268413"/>
            <a:ext cx="4337050" cy="4435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0" indent="0" algn="l" rtl="0" eaLnBrk="0" fontAlgn="base" hangingPunct="0">
              <a:spcBef>
                <a:spcPct val="20000"/>
              </a:spcBef>
              <a:spcAft>
                <a:spcPts val="500"/>
              </a:spcAft>
              <a:buClr>
                <a:srgbClr val="4487A6"/>
              </a:buClr>
              <a:buSzPct val="113000"/>
              <a:buFont typeface="Arial" pitchFamily="34" charset="0"/>
              <a:buNone/>
              <a:defRPr sz="1600" b="0" i="0">
                <a:solidFill>
                  <a:srgbClr val="505150"/>
                </a:solidFill>
                <a:latin typeface="Lucida Sans"/>
                <a:ea typeface="ＭＳ Ｐゴシック" panose="020B0600070205080204" pitchFamily="34" charset="-128"/>
                <a:cs typeface="ＭＳ Ｐゴシック" panose="020B0600070205080204" pitchFamily="34" charset="-128"/>
              </a:defRPr>
            </a:lvl1pPr>
            <a:lvl2pPr marL="108000" indent="205200" algn="l" rtl="0" eaLnBrk="0" fontAlgn="base" hangingPunct="0">
              <a:spcBef>
                <a:spcPts val="300"/>
              </a:spcBef>
              <a:spcAft>
                <a:spcPts val="600"/>
              </a:spcAft>
              <a:buClr>
                <a:srgbClr val="007195"/>
              </a:buClr>
              <a:buSzPct val="150000"/>
              <a:buFont typeface="Arial"/>
              <a:buChar char="•"/>
              <a:defRPr sz="1600" b="0" i="0" kern="0" cap="none" spc="10" baseline="0">
                <a:solidFill>
                  <a:srgbClr val="505150"/>
                </a:solidFill>
                <a:latin typeface="Lucida Sans"/>
                <a:ea typeface="ＭＳ Ｐゴシック" panose="020B0600070205080204" pitchFamily="34" charset="-128"/>
                <a:cs typeface="Arial"/>
              </a:defRPr>
            </a:lvl2pPr>
            <a:lvl3pPr marL="432000" marR="0" indent="194400" algn="l" defTabSz="914400" rtl="0" eaLnBrk="0" fontAlgn="base" latinLnBrk="0" hangingPunct="0">
              <a:lnSpc>
                <a:spcPct val="100000"/>
              </a:lnSpc>
              <a:spcBef>
                <a:spcPct val="20000"/>
              </a:spcBef>
              <a:spcAft>
                <a:spcPts val="600"/>
              </a:spcAft>
              <a:buClr>
                <a:srgbClr val="7AB0C7"/>
              </a:buClr>
              <a:buSzPct val="150000"/>
              <a:buFont typeface="Arial"/>
              <a:buChar char="•"/>
              <a:tabLst/>
              <a:defRPr sz="1400" baseline="0">
                <a:solidFill>
                  <a:srgbClr val="505150"/>
                </a:solidFill>
                <a:latin typeface="Arial"/>
                <a:ea typeface="Arial" charset="0"/>
                <a:cs typeface="Arial"/>
              </a:defRPr>
            </a:lvl3pPr>
            <a:lvl4pPr marL="358775" indent="1012825" algn="l" rtl="0" eaLnBrk="0" fontAlgn="base" hangingPunct="0">
              <a:spcBef>
                <a:spcPts val="300"/>
              </a:spcBef>
              <a:spcAft>
                <a:spcPct val="0"/>
              </a:spcAft>
              <a:buSzPct val="40000"/>
              <a:buChar char="–"/>
              <a:defRPr sz="1200">
                <a:solidFill>
                  <a:schemeClr val="tx2"/>
                </a:solidFill>
                <a:latin typeface="Arial" charset="0"/>
                <a:ea typeface="Arial" charset="0"/>
                <a:cs typeface="Arial" charset="0"/>
              </a:defRPr>
            </a:lvl4pPr>
            <a:lvl5pPr marL="358775" indent="1470025" algn="l" rtl="0" eaLnBrk="0" fontAlgn="base" hangingPunct="0">
              <a:spcBef>
                <a:spcPts val="300"/>
              </a:spcBef>
              <a:spcAft>
                <a:spcPts val="600"/>
              </a:spcAft>
              <a:buSzPct val="80000"/>
              <a:buChar char="»"/>
              <a:defRPr sz="1200" cap="all">
                <a:solidFill>
                  <a:schemeClr val="tx2"/>
                </a:solidFill>
                <a:latin typeface="Arial" charset="0"/>
                <a:ea typeface="Arial" charset="0"/>
                <a:cs typeface="Arial" charset="0"/>
              </a:defRPr>
            </a:lvl5pPr>
            <a:lvl6pPr marL="2514600" indent="-228600" algn="l" rtl="0" fontAlgn="base">
              <a:spcBef>
                <a:spcPct val="20000"/>
              </a:spcBef>
              <a:spcAft>
                <a:spcPct val="0"/>
              </a:spcAft>
              <a:buSzPct val="80000"/>
              <a:defRPr sz="2000">
                <a:solidFill>
                  <a:schemeClr val="tx2"/>
                </a:solidFill>
                <a:latin typeface="ScalaSansOT-Regular" charset="0"/>
                <a:ea typeface="Arial" charset="0"/>
                <a:cs typeface="+mn-cs"/>
              </a:defRPr>
            </a:lvl6pPr>
            <a:lvl7pPr marL="2971800" indent="-228600" algn="l" rtl="0" fontAlgn="base">
              <a:spcBef>
                <a:spcPct val="20000"/>
              </a:spcBef>
              <a:spcAft>
                <a:spcPct val="0"/>
              </a:spcAft>
              <a:buSzPct val="80000"/>
              <a:defRPr sz="2000">
                <a:solidFill>
                  <a:schemeClr val="tx2"/>
                </a:solidFill>
                <a:latin typeface="ScalaSansOT-Regular" charset="0"/>
                <a:ea typeface="Arial" charset="0"/>
                <a:cs typeface="+mn-cs"/>
              </a:defRPr>
            </a:lvl7pPr>
            <a:lvl8pPr marL="3429000" indent="-228600" algn="l" rtl="0" fontAlgn="base">
              <a:spcBef>
                <a:spcPct val="20000"/>
              </a:spcBef>
              <a:spcAft>
                <a:spcPct val="0"/>
              </a:spcAft>
              <a:buSzPct val="80000"/>
              <a:defRPr sz="2000">
                <a:solidFill>
                  <a:schemeClr val="tx2"/>
                </a:solidFill>
                <a:latin typeface="ScalaSansOT-Regular" charset="0"/>
                <a:ea typeface="Arial" charset="0"/>
                <a:cs typeface="+mn-cs"/>
              </a:defRPr>
            </a:lvl8pPr>
            <a:lvl9pPr marL="3886200" indent="-228600" algn="l" rtl="0" fontAlgn="base">
              <a:spcBef>
                <a:spcPct val="20000"/>
              </a:spcBef>
              <a:spcAft>
                <a:spcPct val="0"/>
              </a:spcAft>
              <a:buSzPct val="80000"/>
              <a:defRPr sz="2000">
                <a:solidFill>
                  <a:schemeClr val="tx2"/>
                </a:solidFill>
                <a:latin typeface="ScalaSansOT-Regular" charset="0"/>
                <a:ea typeface="Arial" charset="0"/>
                <a:cs typeface="+mn-cs"/>
              </a:defRPr>
            </a:lvl9pPr>
          </a:lstStyle>
          <a:p>
            <a:pPr>
              <a:defRPr/>
            </a:pPr>
            <a:r>
              <a:rPr lang="de-DE" altLang="de-DE" sz="2000" b="1" dirty="0" err="1">
                <a:solidFill>
                  <a:srgbClr val="007195"/>
                </a:solidFill>
                <a:latin typeface="Lucida Sans" pitchFamily="34" charset="0"/>
                <a:cs typeface="Arial" pitchFamily="34" charset="0"/>
              </a:rPr>
              <a:t>SmartHome</a:t>
            </a:r>
            <a:r>
              <a:rPr lang="de-DE" altLang="de-DE" sz="2000" b="1" dirty="0">
                <a:solidFill>
                  <a:srgbClr val="007195"/>
                </a:solidFill>
                <a:latin typeface="Lucida Sans" pitchFamily="34" charset="0"/>
                <a:cs typeface="Arial" pitchFamily="34" charset="0"/>
              </a:rPr>
              <a:t> </a:t>
            </a:r>
            <a:r>
              <a:rPr lang="de-DE" altLang="de-DE" sz="2000" b="1" dirty="0" err="1">
                <a:solidFill>
                  <a:srgbClr val="007195"/>
                </a:solidFill>
                <a:latin typeface="Lucida Sans" pitchFamily="34" charset="0"/>
                <a:cs typeface="Arial" pitchFamily="34" charset="0"/>
              </a:rPr>
              <a:t>system</a:t>
            </a:r>
            <a:r>
              <a:rPr lang="de-DE" altLang="de-DE" sz="2000" b="1" dirty="0">
                <a:solidFill>
                  <a:srgbClr val="007195"/>
                </a:solidFill>
                <a:latin typeface="Lucida Sans" pitchFamily="34" charset="0"/>
                <a:cs typeface="Arial" pitchFamily="34" charset="0"/>
              </a:rPr>
              <a:t> </a:t>
            </a:r>
            <a:r>
              <a:rPr lang="de-DE" altLang="de-DE" sz="2000" b="1" dirty="0" err="1">
                <a:solidFill>
                  <a:srgbClr val="007195"/>
                </a:solidFill>
                <a:latin typeface="Lucida Sans" pitchFamily="34" charset="0"/>
                <a:cs typeface="Arial" pitchFamily="34" charset="0"/>
              </a:rPr>
              <a:t>includes</a:t>
            </a:r>
            <a:r>
              <a:rPr lang="de-DE" altLang="de-DE" sz="2000" b="1" dirty="0">
                <a:solidFill>
                  <a:srgbClr val="74A0BB"/>
                </a:solidFill>
                <a:latin typeface="Lucida Sans" pitchFamily="34" charset="0"/>
                <a:cs typeface="Arial" pitchFamily="34" charset="0"/>
              </a:rPr>
              <a:t>: </a:t>
            </a:r>
            <a:br>
              <a:rPr lang="de-DE" altLang="de-DE" sz="2000" b="1" dirty="0">
                <a:solidFill>
                  <a:srgbClr val="74A0BB"/>
                </a:solidFill>
                <a:latin typeface="Lucida Sans" pitchFamily="34" charset="0"/>
                <a:cs typeface="Arial" pitchFamily="34" charset="0"/>
              </a:rPr>
            </a:br>
            <a:endParaRPr lang="de-DE" altLang="de-DE" sz="100" b="1" dirty="0" smtClean="0">
              <a:solidFill>
                <a:srgbClr val="74A0BB"/>
              </a:solidFill>
              <a:latin typeface="Lucida Sans" pitchFamily="34" charset="0"/>
              <a:cs typeface="Arial" pitchFamily="34" charset="0"/>
            </a:endParaRPr>
          </a:p>
          <a:p>
            <a:pPr marL="342900" indent="-342900">
              <a:buFont typeface="Arial" pitchFamily="34" charset="0"/>
              <a:buChar char="•"/>
              <a:defRPr/>
            </a:pPr>
            <a:r>
              <a:rPr lang="de-DE" altLang="de-DE" sz="2000" b="1" dirty="0" smtClean="0">
                <a:solidFill>
                  <a:srgbClr val="74A0BB"/>
                </a:solidFill>
                <a:latin typeface="Lucida Sans" pitchFamily="34" charset="0"/>
                <a:cs typeface="Arial" pitchFamily="34" charset="0"/>
              </a:rPr>
              <a:t>1x </a:t>
            </a:r>
            <a:r>
              <a:rPr lang="de-DE" altLang="de-DE" sz="2000" b="1" dirty="0" err="1" smtClean="0">
                <a:solidFill>
                  <a:srgbClr val="74A0BB"/>
                </a:solidFill>
                <a:latin typeface="Lucida Sans" pitchFamily="34" charset="0"/>
                <a:cs typeface="Arial" pitchFamily="34" charset="0"/>
              </a:rPr>
              <a:t>homee</a:t>
            </a:r>
            <a:r>
              <a:rPr lang="de-DE" altLang="de-DE" sz="2000" b="1" dirty="0" smtClean="0">
                <a:solidFill>
                  <a:srgbClr val="74A0BB"/>
                </a:solidFill>
                <a:latin typeface="Lucida Sans" pitchFamily="34" charset="0"/>
                <a:cs typeface="Arial" pitchFamily="34" charset="0"/>
              </a:rPr>
              <a:t> Brain Cube        (Base </a:t>
            </a:r>
            <a:r>
              <a:rPr lang="de-DE" altLang="de-DE" sz="2000" b="1" dirty="0" err="1" smtClean="0">
                <a:solidFill>
                  <a:srgbClr val="74A0BB"/>
                </a:solidFill>
                <a:latin typeface="Lucida Sans" pitchFamily="34" charset="0"/>
                <a:cs typeface="Arial" pitchFamily="34" charset="0"/>
              </a:rPr>
              <a:t>station</a:t>
            </a:r>
            <a:r>
              <a:rPr lang="de-DE" altLang="de-DE" sz="2000" b="1" dirty="0" smtClean="0">
                <a:solidFill>
                  <a:srgbClr val="74A0BB"/>
                </a:solidFill>
                <a:latin typeface="Lucida Sans" pitchFamily="34" charset="0"/>
                <a:cs typeface="Arial" pitchFamily="34" charset="0"/>
              </a:rPr>
              <a:t>)</a:t>
            </a:r>
          </a:p>
          <a:p>
            <a:pPr marL="342900" indent="-342900">
              <a:buFont typeface="Arial" pitchFamily="34" charset="0"/>
              <a:buChar char="•"/>
              <a:defRPr/>
            </a:pPr>
            <a:r>
              <a:rPr lang="de-DE" altLang="de-DE" sz="2000" b="1" dirty="0" smtClean="0">
                <a:solidFill>
                  <a:srgbClr val="74A0BB"/>
                </a:solidFill>
                <a:latin typeface="Lucida Sans" pitchFamily="34" charset="0"/>
                <a:cs typeface="Arial" pitchFamily="34" charset="0"/>
              </a:rPr>
              <a:t>1x </a:t>
            </a:r>
            <a:r>
              <a:rPr lang="de-DE" altLang="de-DE" sz="2000" b="1" dirty="0">
                <a:solidFill>
                  <a:srgbClr val="74A0BB"/>
                </a:solidFill>
                <a:latin typeface="Lucida Sans" pitchFamily="34" charset="0"/>
                <a:cs typeface="Arial" pitchFamily="34" charset="0"/>
              </a:rPr>
              <a:t>Z-Wave Cube  </a:t>
            </a:r>
            <a:r>
              <a:rPr lang="de-DE" altLang="de-DE" sz="2000" b="1" dirty="0" smtClean="0">
                <a:solidFill>
                  <a:srgbClr val="74A0BB"/>
                </a:solidFill>
                <a:latin typeface="Lucida Sans" pitchFamily="34" charset="0"/>
                <a:cs typeface="Arial" pitchFamily="34" charset="0"/>
              </a:rPr>
              <a:t>             </a:t>
            </a:r>
            <a:r>
              <a:rPr lang="de-DE" altLang="de-DE" sz="2000" b="1" dirty="0" err="1" smtClean="0">
                <a:solidFill>
                  <a:srgbClr val="74A0BB"/>
                </a:solidFill>
                <a:latin typeface="Lucida Sans" pitchFamily="34" charset="0"/>
                <a:cs typeface="Arial" pitchFamily="34" charset="0"/>
              </a:rPr>
              <a:t>radio</a:t>
            </a:r>
            <a:r>
              <a:rPr lang="de-DE" altLang="de-DE" sz="2000" b="1" dirty="0" smtClean="0">
                <a:solidFill>
                  <a:srgbClr val="74A0BB"/>
                </a:solidFill>
                <a:latin typeface="Lucida Sans" pitchFamily="34" charset="0"/>
                <a:cs typeface="Arial" pitchFamily="34" charset="0"/>
              </a:rPr>
              <a:t> </a:t>
            </a:r>
            <a:r>
              <a:rPr lang="de-DE" altLang="de-DE" sz="2000" b="1" dirty="0" err="1">
                <a:solidFill>
                  <a:srgbClr val="74A0BB"/>
                </a:solidFill>
                <a:latin typeface="Lucida Sans" pitchFamily="34" charset="0"/>
                <a:cs typeface="Arial" pitchFamily="34" charset="0"/>
              </a:rPr>
              <a:t>protocol</a:t>
            </a:r>
            <a:r>
              <a:rPr lang="de-DE" altLang="de-DE" sz="2000" b="1" dirty="0">
                <a:solidFill>
                  <a:srgbClr val="74A0BB"/>
                </a:solidFill>
                <a:latin typeface="Lucida Sans" pitchFamily="34" charset="0"/>
                <a:cs typeface="Arial" pitchFamily="34" charset="0"/>
              </a:rPr>
              <a:t> </a:t>
            </a:r>
            <a:r>
              <a:rPr lang="de-DE" altLang="de-DE" sz="2000" b="1" dirty="0" err="1">
                <a:solidFill>
                  <a:srgbClr val="74A0BB"/>
                </a:solidFill>
                <a:latin typeface="Lucida Sans" pitchFamily="34" charset="0"/>
                <a:cs typeface="Arial" pitchFamily="34" charset="0"/>
              </a:rPr>
              <a:t>through</a:t>
            </a:r>
            <a:r>
              <a:rPr lang="de-DE" altLang="de-DE" sz="2000" b="1" dirty="0">
                <a:solidFill>
                  <a:srgbClr val="74A0BB"/>
                </a:solidFill>
                <a:latin typeface="Lucida Sans" pitchFamily="34" charset="0"/>
                <a:cs typeface="Arial" pitchFamily="34" charset="0"/>
              </a:rPr>
              <a:t> </a:t>
            </a:r>
            <a:r>
              <a:rPr lang="de-DE" altLang="de-DE" sz="2000" b="1" dirty="0" err="1">
                <a:solidFill>
                  <a:srgbClr val="74A0BB"/>
                </a:solidFill>
                <a:latin typeface="Lucida Sans" pitchFamily="34" charset="0"/>
                <a:cs typeface="Arial" pitchFamily="34" charset="0"/>
              </a:rPr>
              <a:t>which</a:t>
            </a:r>
            <a:r>
              <a:rPr lang="de-DE" altLang="de-DE" sz="2000" b="1" dirty="0">
                <a:solidFill>
                  <a:srgbClr val="74A0BB"/>
                </a:solidFill>
                <a:latin typeface="Lucida Sans" pitchFamily="34" charset="0"/>
                <a:cs typeface="Arial" pitchFamily="34" charset="0"/>
              </a:rPr>
              <a:t> all </a:t>
            </a:r>
            <a:r>
              <a:rPr lang="de-DE" altLang="de-DE" sz="2000" b="1" dirty="0" err="1">
                <a:solidFill>
                  <a:srgbClr val="74A0BB"/>
                </a:solidFill>
                <a:latin typeface="Lucida Sans" pitchFamily="34" charset="0"/>
                <a:cs typeface="Arial" pitchFamily="34" charset="0"/>
              </a:rPr>
              <a:t>devices</a:t>
            </a:r>
            <a:r>
              <a:rPr lang="de-DE" altLang="de-DE" sz="2000" b="1" dirty="0">
                <a:solidFill>
                  <a:srgbClr val="74A0BB"/>
                </a:solidFill>
                <a:latin typeface="Lucida Sans" pitchFamily="34" charset="0"/>
                <a:cs typeface="Arial" pitchFamily="34" charset="0"/>
              </a:rPr>
              <a:t> </a:t>
            </a:r>
            <a:r>
              <a:rPr lang="de-DE" altLang="de-DE" sz="2000" b="1" dirty="0" err="1" smtClean="0">
                <a:solidFill>
                  <a:srgbClr val="74A0BB"/>
                </a:solidFill>
                <a:latin typeface="Lucida Sans" pitchFamily="34" charset="0"/>
                <a:cs typeface="Arial" pitchFamily="34" charset="0"/>
              </a:rPr>
              <a:t>can</a:t>
            </a:r>
            <a:r>
              <a:rPr lang="de-DE" altLang="de-DE" sz="2000" b="1" dirty="0" smtClean="0">
                <a:solidFill>
                  <a:srgbClr val="74A0BB"/>
                </a:solidFill>
                <a:latin typeface="Lucida Sans" pitchFamily="34" charset="0"/>
                <a:cs typeface="Arial" pitchFamily="34" charset="0"/>
              </a:rPr>
              <a:t> </a:t>
            </a:r>
            <a:r>
              <a:rPr lang="de-DE" altLang="de-DE" sz="2000" b="1" dirty="0" err="1" smtClean="0">
                <a:solidFill>
                  <a:srgbClr val="74A0BB"/>
                </a:solidFill>
                <a:latin typeface="Lucida Sans" pitchFamily="34" charset="0"/>
                <a:cs typeface="Arial" pitchFamily="34" charset="0"/>
              </a:rPr>
              <a:t>communicate</a:t>
            </a:r>
            <a:r>
              <a:rPr lang="de-DE" altLang="de-DE" sz="2000" b="1" dirty="0" smtClean="0">
                <a:solidFill>
                  <a:srgbClr val="74A0BB"/>
                </a:solidFill>
                <a:latin typeface="Lucida Sans" pitchFamily="34" charset="0"/>
                <a:cs typeface="Arial" pitchFamily="34" charset="0"/>
              </a:rPr>
              <a:t> </a:t>
            </a:r>
            <a:r>
              <a:rPr lang="de-DE" altLang="de-DE" sz="2000" b="1" dirty="0" err="1">
                <a:solidFill>
                  <a:srgbClr val="74A0BB"/>
                </a:solidFill>
                <a:latin typeface="Lucida Sans" pitchFamily="34" charset="0"/>
                <a:cs typeface="Arial" pitchFamily="34" charset="0"/>
              </a:rPr>
              <a:t>with</a:t>
            </a:r>
            <a:r>
              <a:rPr lang="de-DE" altLang="de-DE" sz="2000" b="1" dirty="0">
                <a:solidFill>
                  <a:srgbClr val="74A0BB"/>
                </a:solidFill>
                <a:latin typeface="Lucida Sans" pitchFamily="34" charset="0"/>
                <a:cs typeface="Arial" pitchFamily="34" charset="0"/>
              </a:rPr>
              <a:t> </a:t>
            </a:r>
            <a:r>
              <a:rPr lang="de-DE" altLang="de-DE" sz="2000" b="1" dirty="0" err="1">
                <a:solidFill>
                  <a:srgbClr val="74A0BB"/>
                </a:solidFill>
                <a:latin typeface="Lucida Sans" pitchFamily="34" charset="0"/>
                <a:cs typeface="Arial" pitchFamily="34" charset="0"/>
              </a:rPr>
              <a:t>each</a:t>
            </a:r>
            <a:r>
              <a:rPr lang="de-DE" altLang="de-DE" sz="2000" b="1" dirty="0">
                <a:solidFill>
                  <a:srgbClr val="74A0BB"/>
                </a:solidFill>
                <a:latin typeface="Lucida Sans" pitchFamily="34" charset="0"/>
                <a:cs typeface="Arial" pitchFamily="34" charset="0"/>
              </a:rPr>
              <a:t> </a:t>
            </a:r>
            <a:r>
              <a:rPr lang="de-DE" altLang="de-DE" sz="2000" b="1" dirty="0" err="1">
                <a:solidFill>
                  <a:srgbClr val="74A0BB"/>
                </a:solidFill>
                <a:latin typeface="Lucida Sans" pitchFamily="34" charset="0"/>
                <a:cs typeface="Arial" pitchFamily="34" charset="0"/>
              </a:rPr>
              <a:t>other</a:t>
            </a:r>
            <a:endParaRPr lang="de-DE" altLang="de-DE" sz="2000" b="1" dirty="0">
              <a:solidFill>
                <a:srgbClr val="74A0BB"/>
              </a:solidFill>
              <a:latin typeface="Lucida Sans" pitchFamily="34" charset="0"/>
              <a:cs typeface="Arial" pitchFamily="34" charset="0"/>
            </a:endParaRPr>
          </a:p>
          <a:p>
            <a:pPr marL="342900" indent="-342900">
              <a:buFont typeface="Arial" pitchFamily="34" charset="0"/>
              <a:buChar char="•"/>
              <a:defRPr/>
            </a:pPr>
            <a:r>
              <a:rPr lang="de-DE" altLang="de-DE" sz="2000" b="1" dirty="0" smtClean="0">
                <a:solidFill>
                  <a:srgbClr val="74A0BB"/>
                </a:solidFill>
                <a:latin typeface="Lucida Sans" pitchFamily="34" charset="0"/>
                <a:cs typeface="Arial" pitchFamily="34" charset="0"/>
              </a:rPr>
              <a:t>5x </a:t>
            </a:r>
            <a:r>
              <a:rPr lang="de-DE" altLang="de-DE" sz="2000" b="1" dirty="0">
                <a:solidFill>
                  <a:srgbClr val="74A0BB"/>
                </a:solidFill>
                <a:latin typeface="Lucida Sans" pitchFamily="34" charset="0"/>
                <a:cs typeface="Arial" pitchFamily="34" charset="0"/>
              </a:rPr>
              <a:t>Intelligent </a:t>
            </a:r>
            <a:r>
              <a:rPr lang="de-DE" altLang="de-DE" sz="2000" b="1" dirty="0" err="1">
                <a:solidFill>
                  <a:srgbClr val="74A0BB"/>
                </a:solidFill>
                <a:latin typeface="Lucida Sans" pitchFamily="34" charset="0"/>
                <a:cs typeface="Arial" pitchFamily="34" charset="0"/>
              </a:rPr>
              <a:t>heating</a:t>
            </a:r>
            <a:r>
              <a:rPr lang="de-DE" altLang="de-DE" sz="2000" b="1" dirty="0">
                <a:solidFill>
                  <a:srgbClr val="74A0BB"/>
                </a:solidFill>
                <a:latin typeface="Lucida Sans" pitchFamily="34" charset="0"/>
                <a:cs typeface="Arial" pitchFamily="34" charset="0"/>
              </a:rPr>
              <a:t> </a:t>
            </a:r>
            <a:r>
              <a:rPr lang="de-DE" altLang="de-DE" sz="2000" b="1" dirty="0" err="1">
                <a:solidFill>
                  <a:srgbClr val="74A0BB"/>
                </a:solidFill>
                <a:latin typeface="Lucida Sans" pitchFamily="34" charset="0"/>
                <a:cs typeface="Arial" pitchFamily="34" charset="0"/>
              </a:rPr>
              <a:t>thermostats</a:t>
            </a:r>
            <a:endParaRPr lang="de-DE" altLang="de-DE" sz="2000" b="1" dirty="0">
              <a:solidFill>
                <a:srgbClr val="74A0BB"/>
              </a:solidFill>
              <a:latin typeface="Lucida Sans" pitchFamily="34" charset="0"/>
              <a:cs typeface="Arial" pitchFamily="34" charset="0"/>
            </a:endParaRPr>
          </a:p>
          <a:p>
            <a:pPr marL="342900" indent="-342900">
              <a:buFont typeface="Arial" pitchFamily="34" charset="0"/>
              <a:buChar char="•"/>
              <a:defRPr/>
            </a:pPr>
            <a:r>
              <a:rPr lang="de-DE" altLang="de-DE" sz="2000" b="1" dirty="0">
                <a:solidFill>
                  <a:srgbClr val="74A0BB"/>
                </a:solidFill>
                <a:latin typeface="Lucida Sans" pitchFamily="34" charset="0"/>
                <a:cs typeface="Arial" pitchFamily="34" charset="0"/>
              </a:rPr>
              <a:t>5x </a:t>
            </a:r>
            <a:r>
              <a:rPr lang="de-DE" altLang="de-DE" sz="2000" b="1" dirty="0" err="1">
                <a:solidFill>
                  <a:srgbClr val="74A0BB"/>
                </a:solidFill>
                <a:latin typeface="Lucida Sans" pitchFamily="34" charset="0"/>
                <a:cs typeface="Arial" pitchFamily="34" charset="0"/>
              </a:rPr>
              <a:t>Door</a:t>
            </a:r>
            <a:r>
              <a:rPr lang="de-DE" altLang="de-DE" sz="2000" b="1" dirty="0">
                <a:solidFill>
                  <a:srgbClr val="74A0BB"/>
                </a:solidFill>
                <a:latin typeface="Lucida Sans" pitchFamily="34" charset="0"/>
                <a:cs typeface="Arial" pitchFamily="34" charset="0"/>
              </a:rPr>
              <a:t>- </a:t>
            </a:r>
            <a:r>
              <a:rPr lang="de-DE" altLang="de-DE" sz="2000" b="1" dirty="0" err="1">
                <a:solidFill>
                  <a:srgbClr val="74A0BB"/>
                </a:solidFill>
                <a:latin typeface="Lucida Sans" pitchFamily="34" charset="0"/>
                <a:cs typeface="Arial" pitchFamily="34" charset="0"/>
              </a:rPr>
              <a:t>windowsensors</a:t>
            </a:r>
            <a:endParaRPr lang="de-DE" altLang="de-DE" sz="2000" b="1" dirty="0">
              <a:solidFill>
                <a:srgbClr val="74A0BB"/>
              </a:solidFill>
              <a:latin typeface="Lucida Sans" pitchFamily="34" charset="0"/>
              <a:cs typeface="Arial" pitchFamily="34" charset="0"/>
            </a:endParaRPr>
          </a:p>
          <a:p>
            <a:pPr marL="342900" indent="-342900">
              <a:buFont typeface="Arial" pitchFamily="34" charset="0"/>
              <a:buChar char="•"/>
              <a:defRPr/>
            </a:pPr>
            <a:r>
              <a:rPr lang="de-DE" altLang="de-DE" sz="2000" b="1" dirty="0">
                <a:solidFill>
                  <a:srgbClr val="74A0BB"/>
                </a:solidFill>
                <a:latin typeface="Lucida Sans" pitchFamily="34" charset="0"/>
                <a:cs typeface="Arial" pitchFamily="34" charset="0"/>
              </a:rPr>
              <a:t>3x Smart </a:t>
            </a:r>
            <a:r>
              <a:rPr lang="de-DE" altLang="de-DE" sz="2000" b="1" dirty="0" err="1" smtClean="0">
                <a:solidFill>
                  <a:srgbClr val="74A0BB"/>
                </a:solidFill>
                <a:latin typeface="Lucida Sans" pitchFamily="34" charset="0"/>
                <a:cs typeface="Arial" pitchFamily="34" charset="0"/>
              </a:rPr>
              <a:t>Plugs</a:t>
            </a:r>
            <a:endParaRPr lang="de-DE" altLang="de-DE" sz="2000" b="1" dirty="0">
              <a:solidFill>
                <a:srgbClr val="74A0BB"/>
              </a:solidFill>
              <a:latin typeface="Lucida Sans" pitchFamily="34" charset="0"/>
              <a:cs typeface="Arial" pitchFamily="34" charset="0"/>
            </a:endParaRPr>
          </a:p>
        </p:txBody>
      </p:sp>
      <p:sp>
        <p:nvSpPr>
          <p:cNvPr id="14" name="Titel 1"/>
          <p:cNvSpPr txBox="1">
            <a:spLocks/>
          </p:cNvSpPr>
          <p:nvPr/>
        </p:nvSpPr>
        <p:spPr bwMode="auto">
          <a:xfrm>
            <a:off x="250825" y="476250"/>
            <a:ext cx="6203950" cy="6492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200" b="1" cap="none">
                <a:solidFill>
                  <a:srgbClr val="007195"/>
                </a:solidFill>
                <a:latin typeface="Lucida Sans"/>
                <a:ea typeface="ＭＳ Ｐゴシック" panose="020B0600070205080204" pitchFamily="34" charset="-128"/>
                <a:cs typeface="Arial"/>
              </a:defRPr>
            </a:lvl1pPr>
            <a:lvl2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2pPr>
            <a:lvl3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3pPr>
            <a:lvl4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4pPr>
            <a:lvl5pPr algn="l" rtl="0" eaLnBrk="0" fontAlgn="base" hangingPunct="0">
              <a:spcBef>
                <a:spcPct val="0"/>
              </a:spcBef>
              <a:spcAft>
                <a:spcPct val="0"/>
              </a:spcAft>
              <a:defRPr sz="2000" b="1">
                <a:solidFill>
                  <a:srgbClr val="004681"/>
                </a:solidFill>
                <a:latin typeface="Lucida Sans" pitchFamily="34" charset="0"/>
                <a:ea typeface="ＭＳ Ｐゴシック" panose="020B0600070205080204" pitchFamily="34" charset="-128"/>
                <a:cs typeface="MS PGothic" panose="020B0600070205080204" pitchFamily="34" charset="-128"/>
              </a:defRPr>
            </a:lvl5pPr>
            <a:lvl6pPr marL="457200" algn="l" rtl="0" fontAlgn="base">
              <a:spcBef>
                <a:spcPct val="0"/>
              </a:spcBef>
              <a:spcAft>
                <a:spcPct val="0"/>
              </a:spcAft>
              <a:defRPr sz="2500" b="1">
                <a:solidFill>
                  <a:srgbClr val="004681"/>
                </a:solidFill>
                <a:latin typeface="ScalaSansOT-Bold" charset="0"/>
                <a:ea typeface="ＭＳ Ｐゴシック" charset="0"/>
                <a:cs typeface="Arial" charset="0"/>
              </a:defRPr>
            </a:lvl6pPr>
            <a:lvl7pPr marL="914400" algn="l" rtl="0" fontAlgn="base">
              <a:spcBef>
                <a:spcPct val="0"/>
              </a:spcBef>
              <a:spcAft>
                <a:spcPct val="0"/>
              </a:spcAft>
              <a:defRPr sz="2500" b="1">
                <a:solidFill>
                  <a:srgbClr val="004681"/>
                </a:solidFill>
                <a:latin typeface="ScalaSansOT-Bold" charset="0"/>
                <a:ea typeface="ＭＳ Ｐゴシック" charset="0"/>
                <a:cs typeface="Arial" charset="0"/>
              </a:defRPr>
            </a:lvl7pPr>
            <a:lvl8pPr marL="1371600" algn="l" rtl="0" fontAlgn="base">
              <a:spcBef>
                <a:spcPct val="0"/>
              </a:spcBef>
              <a:spcAft>
                <a:spcPct val="0"/>
              </a:spcAft>
              <a:defRPr sz="2500" b="1">
                <a:solidFill>
                  <a:srgbClr val="004681"/>
                </a:solidFill>
                <a:latin typeface="ScalaSansOT-Bold" charset="0"/>
                <a:ea typeface="ＭＳ Ｐゴシック" charset="0"/>
                <a:cs typeface="Arial" charset="0"/>
              </a:defRPr>
            </a:lvl8pPr>
            <a:lvl9pPr marL="1828800" algn="l" rtl="0" fontAlgn="base">
              <a:spcBef>
                <a:spcPct val="0"/>
              </a:spcBef>
              <a:spcAft>
                <a:spcPct val="0"/>
              </a:spcAft>
              <a:defRPr sz="2500" b="1">
                <a:solidFill>
                  <a:srgbClr val="004681"/>
                </a:solidFill>
                <a:latin typeface="ScalaSansOT-Bold" charset="0"/>
                <a:ea typeface="ＭＳ Ｐゴシック" charset="0"/>
                <a:cs typeface="Arial" charset="0"/>
              </a:defRPr>
            </a:lvl9pPr>
          </a:lstStyle>
          <a:p>
            <a:pPr>
              <a:defRPr/>
            </a:pPr>
            <a:r>
              <a:rPr lang="de-DE" altLang="de-DE" kern="0" dirty="0" smtClean="0">
                <a:latin typeface="Lucida Sans" pitchFamily="34" charset="0"/>
                <a:cs typeface="Arial" pitchFamily="34" charset="0"/>
              </a:rPr>
              <a:t>Low </a:t>
            </a:r>
            <a:r>
              <a:rPr lang="de-DE" altLang="de-DE" kern="0" dirty="0" err="1" smtClean="0">
                <a:latin typeface="Lucida Sans" pitchFamily="34" charset="0"/>
                <a:cs typeface="Arial" pitchFamily="34" charset="0"/>
              </a:rPr>
              <a:t>Energy</a:t>
            </a:r>
            <a:r>
              <a:rPr lang="de-DE" altLang="de-DE" kern="0" dirty="0" smtClean="0">
                <a:latin typeface="Lucida Sans" pitchFamily="34" charset="0"/>
                <a:cs typeface="Arial" pitchFamily="34" charset="0"/>
              </a:rPr>
              <a:t> </a:t>
            </a:r>
            <a:r>
              <a:rPr lang="de-DE" altLang="de-DE" kern="0" dirty="0" err="1" smtClean="0">
                <a:latin typeface="Lucida Sans" pitchFamily="34" charset="0"/>
                <a:cs typeface="Arial" pitchFamily="34" charset="0"/>
              </a:rPr>
              <a:t>Districts</a:t>
            </a:r>
            <a:r>
              <a:rPr lang="de-DE" altLang="de-DE" kern="0" dirty="0" smtClean="0">
                <a:latin typeface="Lucida Sans" pitchFamily="34" charset="0"/>
                <a:cs typeface="Arial" pitchFamily="34" charset="0"/>
              </a:rPr>
              <a:t> - </a:t>
            </a:r>
            <a:r>
              <a:rPr lang="de-DE" altLang="de-DE" kern="0" dirty="0" err="1" smtClean="0">
                <a:latin typeface="Lucida Sans" pitchFamily="34" charset="0"/>
                <a:cs typeface="Arial" pitchFamily="34" charset="0"/>
              </a:rPr>
              <a:t>SmartHome</a:t>
            </a:r>
            <a:r>
              <a:rPr lang="de-DE" altLang="de-DE" kern="0" dirty="0" smtClean="0">
                <a:latin typeface="Lucida Sans" pitchFamily="34" charset="0"/>
                <a:cs typeface="Arial" pitchFamily="34" charset="0"/>
              </a:rPr>
              <a:t/>
            </a:r>
            <a:br>
              <a:rPr lang="de-DE" altLang="de-DE" kern="0" dirty="0" smtClean="0">
                <a:latin typeface="Lucida Sans" pitchFamily="34" charset="0"/>
                <a:cs typeface="Arial" pitchFamily="34" charset="0"/>
              </a:rPr>
            </a:br>
            <a:r>
              <a:rPr lang="de-DE" altLang="de-DE" sz="1600" kern="0" dirty="0" smtClean="0">
                <a:latin typeface="+mn-lt"/>
                <a:cs typeface="ＭＳ Ｐゴシック" charset="0"/>
              </a:rPr>
              <a:t>Cologne</a:t>
            </a:r>
            <a:endParaRPr lang="de-DE" altLang="de-DE" sz="1600" kern="0" dirty="0">
              <a:latin typeface="+mn-lt"/>
              <a:cs typeface="ＭＳ Ｐゴシック"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aster Layout">
  <a:themeElements>
    <a:clrScheme name="Custom 5">
      <a:dk1>
        <a:srgbClr val="000000"/>
      </a:dk1>
      <a:lt1>
        <a:srgbClr val="FFFFFF"/>
      </a:lt1>
      <a:dk2>
        <a:srgbClr val="000000"/>
      </a:dk2>
      <a:lt2>
        <a:srgbClr val="F8F8F8"/>
      </a:lt2>
      <a:accent1>
        <a:srgbClr val="7BB0C7"/>
      </a:accent1>
      <a:accent2>
        <a:srgbClr val="DFF1F5"/>
      </a:accent2>
      <a:accent3>
        <a:srgbClr val="007095"/>
      </a:accent3>
      <a:accent4>
        <a:srgbClr val="808080"/>
      </a:accent4>
      <a:accent5>
        <a:srgbClr val="5F5F5F"/>
      </a:accent5>
      <a:accent6>
        <a:srgbClr val="4D4D4D"/>
      </a:accent6>
      <a:hlink>
        <a:srgbClr val="B61848"/>
      </a:hlink>
      <a:folHlink>
        <a:srgbClr val="C75B6B"/>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buClr>
            <a:srgbClr val="007195"/>
          </a:buClr>
          <a:buSzPct val="150000"/>
          <a:buFont typeface="Arial" pitchFamily="34" charset="0"/>
          <a:buChar char="•"/>
          <a:defRPr sz="1600" dirty="0" smtClean="0">
            <a:solidFill>
              <a:srgbClr val="505150"/>
            </a:solidFill>
            <a:latin typeface="Lucida Sans"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884</Words>
  <Application>Microsoft Office PowerPoint</Application>
  <PresentationFormat>On-screen Show (4:3)</PresentationFormat>
  <Paragraphs>190</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ＭＳ Ｐゴシック</vt:lpstr>
      <vt:lpstr>Lucida Sans</vt:lpstr>
      <vt:lpstr>Wingdings</vt:lpstr>
      <vt:lpstr>Master Layout</vt:lpstr>
      <vt:lpstr>the GrowSmarter project 2015-2019 </vt:lpstr>
      <vt:lpstr>Low Energy Districts Cologne</vt:lpstr>
      <vt:lpstr>Low Energy Districts Cologne</vt:lpstr>
      <vt:lpstr>Low Energy Districts Cologne</vt:lpstr>
      <vt:lpstr>Low Energy Districts Cologne</vt:lpstr>
      <vt:lpstr>Low Energy Districts Cologne</vt:lpstr>
      <vt:lpstr>Low Energy Districts Cologne</vt:lpstr>
      <vt:lpstr>Slide 8</vt:lpstr>
      <vt:lpstr>Slide 9</vt:lpstr>
      <vt:lpstr>Slide 10</vt:lpstr>
      <vt:lpstr>Slide 11</vt:lpstr>
      <vt:lpstr>Low Energy Districts Cologne</vt:lpstr>
      <vt:lpstr>Slide 13</vt:lpstr>
      <vt:lpstr>Slide 14</vt:lpstr>
      <vt:lpstr>Slide 15</vt:lpstr>
      <vt:lpstr>Slide 16</vt:lpstr>
      <vt:lpstr>Slide 17</vt:lpstr>
      <vt:lpstr>Slide 18</vt:lpstr>
      <vt:lpstr>Slide 19</vt:lpstr>
      <vt:lpstr>Slide 20</vt:lpstr>
    </vt:vector>
  </TitlesOfParts>
  <Company>TBC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dc:title>
  <dc:creator>TBC</dc:creator>
  <cp:lastModifiedBy>Dan Dura</cp:lastModifiedBy>
  <cp:revision>527</cp:revision>
  <dcterms:created xsi:type="dcterms:W3CDTF">2013-09-19T11:15:20Z</dcterms:created>
  <dcterms:modified xsi:type="dcterms:W3CDTF">2018-10-02T07:20:37Z</dcterms:modified>
</cp:coreProperties>
</file>